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22"/>
  </p:notesMasterIdLst>
  <p:sldIdLst>
    <p:sldId id="256" r:id="rId2"/>
    <p:sldId id="274" r:id="rId3"/>
    <p:sldId id="298" r:id="rId4"/>
    <p:sldId id="280" r:id="rId5"/>
    <p:sldId id="283" r:id="rId6"/>
    <p:sldId id="275" r:id="rId7"/>
    <p:sldId id="276" r:id="rId8"/>
    <p:sldId id="292" r:id="rId9"/>
    <p:sldId id="278" r:id="rId10"/>
    <p:sldId id="279" r:id="rId11"/>
    <p:sldId id="282" r:id="rId12"/>
    <p:sldId id="285" r:id="rId13"/>
    <p:sldId id="286" r:id="rId14"/>
    <p:sldId id="284" r:id="rId15"/>
    <p:sldId id="287" r:id="rId16"/>
    <p:sldId id="291" r:id="rId17"/>
    <p:sldId id="288" r:id="rId18"/>
    <p:sldId id="289" r:id="rId19"/>
    <p:sldId id="290" r:id="rId20"/>
    <p:sldId id="271"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96" autoAdjust="0"/>
    <p:restoredTop sz="94660"/>
  </p:normalViewPr>
  <p:slideViewPr>
    <p:cSldViewPr>
      <p:cViewPr varScale="1">
        <p:scale>
          <a:sx n="63" d="100"/>
          <a:sy n="63" d="100"/>
        </p:scale>
        <p:origin x="1356" y="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nstantinos Tsouris" userId="28c59844-dd9a-4e5b-b44b-35d2a831d198" providerId="ADAL" clId="{6465D3D7-A259-472E-BA94-F180179DBEFA}"/>
    <pc:docChg chg="custSel modSld">
      <pc:chgData name="Constantinos Tsouris" userId="28c59844-dd9a-4e5b-b44b-35d2a831d198" providerId="ADAL" clId="{6465D3D7-A259-472E-BA94-F180179DBEFA}" dt="2024-10-18T08:45:40.619" v="1" actId="313"/>
      <pc:docMkLst>
        <pc:docMk/>
      </pc:docMkLst>
      <pc:sldChg chg="modSp mod">
        <pc:chgData name="Constantinos Tsouris" userId="28c59844-dd9a-4e5b-b44b-35d2a831d198" providerId="ADAL" clId="{6465D3D7-A259-472E-BA94-F180179DBEFA}" dt="2024-10-18T08:45:40.619" v="1" actId="313"/>
        <pc:sldMkLst>
          <pc:docMk/>
          <pc:sldMk cId="59786707" sldId="279"/>
        </pc:sldMkLst>
        <pc:spChg chg="mod">
          <ac:chgData name="Constantinos Tsouris" userId="28c59844-dd9a-4e5b-b44b-35d2a831d198" providerId="ADAL" clId="{6465D3D7-A259-472E-BA94-F180179DBEFA}" dt="2024-10-18T08:45:40.619" v="1" actId="313"/>
          <ac:spMkLst>
            <pc:docMk/>
            <pc:sldMk cId="59786707" sldId="279"/>
            <ac:spMk id="1331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2C8D81-14FD-4FC5-B71D-98D7BC03E091}" type="datetimeFigureOut">
              <a:rPr lang="en-US" smtClean="0"/>
              <a:pPr/>
              <a:t>10/18/2024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4C1F0D-3D46-46E0-BA12-BE9150BE26D2}" type="slidenum">
              <a:rPr lang="en-GB" smtClean="0"/>
              <a:pPr/>
              <a:t>‹#›</a:t>
            </a:fld>
            <a:endParaRPr lang="en-GB"/>
          </a:p>
        </p:txBody>
      </p:sp>
    </p:spTree>
    <p:extLst>
      <p:ext uri="{BB962C8B-B14F-4D97-AF65-F5344CB8AC3E}">
        <p14:creationId xmlns:p14="http://schemas.microsoft.com/office/powerpoint/2010/main" val="1673992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1pPr>
            <a:lvl2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2pPr>
            <a:lvl3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9pPr>
          </a:lstStyle>
          <a:p>
            <a:pPr>
              <a:buClrTx/>
              <a:buFontTx/>
              <a:buNone/>
            </a:pPr>
            <a:fld id="{00BCD61E-9316-4BB9-9EDC-8E289CBD9915}" type="slidenum">
              <a:rPr lang="en-GB" altLang="en-US">
                <a:solidFill>
                  <a:srgbClr val="000000"/>
                </a:solidFill>
                <a:latin typeface="Calibri" pitchFamily="32" charset="0"/>
                <a:ea typeface="DejaVu Sans" charset="0"/>
                <a:cs typeface="DejaVu Sans" charset="0"/>
              </a:rPr>
              <a:pPr>
                <a:buClrTx/>
                <a:buFontTx/>
                <a:buNone/>
              </a:pPr>
              <a:t>2</a:t>
            </a:fld>
            <a:endParaRPr lang="en-GB" altLang="en-US">
              <a:solidFill>
                <a:srgbClr val="000000"/>
              </a:solidFill>
              <a:latin typeface="Calibri" pitchFamily="32" charset="0"/>
              <a:ea typeface="DejaVu Sans" charset="0"/>
              <a:cs typeface="DejaVu Sans" charset="0"/>
            </a:endParaRPr>
          </a:p>
        </p:txBody>
      </p:sp>
      <p:sp>
        <p:nvSpPr>
          <p:cNvPr id="14339" name="Rectangle 1"/>
          <p:cNvSpPr txBox="1">
            <a:spLocks noGrp="1" noRot="1" noChangeAspect="1"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40" name="Text Box 2"/>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itchFamily="16" charset="0"/>
              <a:buNone/>
            </a:pPr>
            <a:endParaRPr lang="en-US" altLang="en-US"/>
          </a:p>
        </p:txBody>
      </p:sp>
    </p:spTree>
    <p:extLst>
      <p:ext uri="{BB962C8B-B14F-4D97-AF65-F5344CB8AC3E}">
        <p14:creationId xmlns:p14="http://schemas.microsoft.com/office/powerpoint/2010/main" val="24101389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1pPr>
            <a:lvl2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2pPr>
            <a:lvl3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9pPr>
          </a:lstStyle>
          <a:p>
            <a:pPr>
              <a:buClrTx/>
              <a:buFontTx/>
              <a:buNone/>
            </a:pPr>
            <a:fld id="{00BCD61E-9316-4BB9-9EDC-8E289CBD9915}" type="slidenum">
              <a:rPr lang="en-GB" altLang="en-US">
                <a:solidFill>
                  <a:srgbClr val="000000"/>
                </a:solidFill>
                <a:latin typeface="Calibri" pitchFamily="32" charset="0"/>
                <a:ea typeface="DejaVu Sans" charset="0"/>
                <a:cs typeface="DejaVu Sans" charset="0"/>
              </a:rPr>
              <a:pPr>
                <a:buClrTx/>
                <a:buFontTx/>
                <a:buNone/>
              </a:pPr>
              <a:t>3</a:t>
            </a:fld>
            <a:endParaRPr lang="en-GB" altLang="en-US">
              <a:solidFill>
                <a:srgbClr val="000000"/>
              </a:solidFill>
              <a:latin typeface="Calibri" pitchFamily="32" charset="0"/>
              <a:ea typeface="DejaVu Sans" charset="0"/>
              <a:cs typeface="DejaVu Sans" charset="0"/>
            </a:endParaRPr>
          </a:p>
        </p:txBody>
      </p:sp>
      <p:sp>
        <p:nvSpPr>
          <p:cNvPr id="14339" name="Rectangle 1"/>
          <p:cNvSpPr txBox="1">
            <a:spLocks noGrp="1" noRot="1" noChangeAspect="1"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40" name="Text Box 2"/>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itchFamily="16" charset="0"/>
              <a:buNone/>
            </a:pPr>
            <a:endParaRPr lang="en-US" altLang="en-US"/>
          </a:p>
        </p:txBody>
      </p:sp>
    </p:spTree>
    <p:extLst>
      <p:ext uri="{BB962C8B-B14F-4D97-AF65-F5344CB8AC3E}">
        <p14:creationId xmlns:p14="http://schemas.microsoft.com/office/powerpoint/2010/main" val="3693832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1pPr>
            <a:lvl2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2pPr>
            <a:lvl3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9pPr>
          </a:lstStyle>
          <a:p>
            <a:pPr>
              <a:buClrTx/>
              <a:buFontTx/>
              <a:buNone/>
            </a:pPr>
            <a:fld id="{00BCD61E-9316-4BB9-9EDC-8E289CBD9915}" type="slidenum">
              <a:rPr lang="en-GB" altLang="en-US">
                <a:solidFill>
                  <a:srgbClr val="000000"/>
                </a:solidFill>
                <a:latin typeface="Calibri" pitchFamily="32" charset="0"/>
                <a:ea typeface="DejaVu Sans" charset="0"/>
                <a:cs typeface="DejaVu Sans" charset="0"/>
              </a:rPr>
              <a:pPr>
                <a:buClrTx/>
                <a:buFontTx/>
                <a:buNone/>
              </a:pPr>
              <a:t>6</a:t>
            </a:fld>
            <a:endParaRPr lang="en-GB" altLang="en-US">
              <a:solidFill>
                <a:srgbClr val="000000"/>
              </a:solidFill>
              <a:latin typeface="Calibri" pitchFamily="32" charset="0"/>
              <a:ea typeface="DejaVu Sans" charset="0"/>
              <a:cs typeface="DejaVu Sans" charset="0"/>
            </a:endParaRPr>
          </a:p>
        </p:txBody>
      </p:sp>
      <p:sp>
        <p:nvSpPr>
          <p:cNvPr id="14339" name="Rectangle 1"/>
          <p:cNvSpPr txBox="1">
            <a:spLocks noGrp="1" noRot="1" noChangeAspect="1"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40" name="Text Box 2"/>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itchFamily="16" charset="0"/>
              <a:buNone/>
            </a:pPr>
            <a:endParaRPr lang="en-US" altLang="en-US"/>
          </a:p>
        </p:txBody>
      </p:sp>
    </p:spTree>
    <p:extLst>
      <p:ext uri="{BB962C8B-B14F-4D97-AF65-F5344CB8AC3E}">
        <p14:creationId xmlns:p14="http://schemas.microsoft.com/office/powerpoint/2010/main" val="2410138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1pPr>
            <a:lvl2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2pPr>
            <a:lvl3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9pPr>
          </a:lstStyle>
          <a:p>
            <a:pPr>
              <a:buClrTx/>
              <a:buFontTx/>
              <a:buNone/>
            </a:pPr>
            <a:fld id="{00BCD61E-9316-4BB9-9EDC-8E289CBD9915}" type="slidenum">
              <a:rPr lang="en-GB" altLang="en-US">
                <a:solidFill>
                  <a:srgbClr val="000000"/>
                </a:solidFill>
                <a:latin typeface="Calibri" pitchFamily="32" charset="0"/>
                <a:ea typeface="DejaVu Sans" charset="0"/>
                <a:cs typeface="DejaVu Sans" charset="0"/>
              </a:rPr>
              <a:pPr>
                <a:buClrTx/>
                <a:buFontTx/>
                <a:buNone/>
              </a:pPr>
              <a:t>7</a:t>
            </a:fld>
            <a:endParaRPr lang="en-GB" altLang="en-US">
              <a:solidFill>
                <a:srgbClr val="000000"/>
              </a:solidFill>
              <a:latin typeface="Calibri" pitchFamily="32" charset="0"/>
              <a:ea typeface="DejaVu Sans" charset="0"/>
              <a:cs typeface="DejaVu Sans" charset="0"/>
            </a:endParaRPr>
          </a:p>
        </p:txBody>
      </p:sp>
      <p:sp>
        <p:nvSpPr>
          <p:cNvPr id="14339" name="Rectangle 1"/>
          <p:cNvSpPr txBox="1">
            <a:spLocks noGrp="1" noRot="1" noChangeAspect="1"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40" name="Text Box 2"/>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itchFamily="16" charset="0"/>
              <a:buNone/>
            </a:pPr>
            <a:endParaRPr lang="en-US" altLang="en-US"/>
          </a:p>
        </p:txBody>
      </p:sp>
    </p:spTree>
    <p:extLst>
      <p:ext uri="{BB962C8B-B14F-4D97-AF65-F5344CB8AC3E}">
        <p14:creationId xmlns:p14="http://schemas.microsoft.com/office/powerpoint/2010/main" val="2410138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1pPr>
            <a:lvl2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2pPr>
            <a:lvl3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9pPr>
          </a:lstStyle>
          <a:p>
            <a:pPr>
              <a:buClrTx/>
              <a:buFontTx/>
              <a:buNone/>
            </a:pPr>
            <a:fld id="{00BCD61E-9316-4BB9-9EDC-8E289CBD9915}" type="slidenum">
              <a:rPr lang="en-GB" altLang="en-US">
                <a:solidFill>
                  <a:srgbClr val="000000"/>
                </a:solidFill>
                <a:latin typeface="Calibri" pitchFamily="32" charset="0"/>
                <a:ea typeface="DejaVu Sans" charset="0"/>
                <a:cs typeface="DejaVu Sans" charset="0"/>
              </a:rPr>
              <a:pPr>
                <a:buClrTx/>
                <a:buFontTx/>
                <a:buNone/>
              </a:pPr>
              <a:t>8</a:t>
            </a:fld>
            <a:endParaRPr lang="en-GB" altLang="en-US">
              <a:solidFill>
                <a:srgbClr val="000000"/>
              </a:solidFill>
              <a:latin typeface="Calibri" pitchFamily="32" charset="0"/>
              <a:ea typeface="DejaVu Sans" charset="0"/>
              <a:cs typeface="DejaVu Sans" charset="0"/>
            </a:endParaRPr>
          </a:p>
        </p:txBody>
      </p:sp>
      <p:sp>
        <p:nvSpPr>
          <p:cNvPr id="14339" name="Rectangle 1"/>
          <p:cNvSpPr txBox="1">
            <a:spLocks noGrp="1" noRot="1" noChangeAspect="1"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40" name="Text Box 2"/>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itchFamily="16" charset="0"/>
              <a:buNone/>
            </a:pPr>
            <a:endParaRPr lang="en-US" altLang="en-US"/>
          </a:p>
        </p:txBody>
      </p:sp>
    </p:spTree>
    <p:extLst>
      <p:ext uri="{BB962C8B-B14F-4D97-AF65-F5344CB8AC3E}">
        <p14:creationId xmlns:p14="http://schemas.microsoft.com/office/powerpoint/2010/main" val="2410138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1pPr>
            <a:lvl2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2pPr>
            <a:lvl3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9pPr>
          </a:lstStyle>
          <a:p>
            <a:pPr>
              <a:buClrTx/>
              <a:buFontTx/>
              <a:buNone/>
            </a:pPr>
            <a:fld id="{00BCD61E-9316-4BB9-9EDC-8E289CBD9915}" type="slidenum">
              <a:rPr lang="en-GB" altLang="en-US">
                <a:solidFill>
                  <a:srgbClr val="000000"/>
                </a:solidFill>
                <a:latin typeface="Calibri" pitchFamily="32" charset="0"/>
                <a:ea typeface="DejaVu Sans" charset="0"/>
                <a:cs typeface="DejaVu Sans" charset="0"/>
              </a:rPr>
              <a:pPr>
                <a:buClrTx/>
                <a:buFontTx/>
                <a:buNone/>
              </a:pPr>
              <a:t>9</a:t>
            </a:fld>
            <a:endParaRPr lang="en-GB" altLang="en-US">
              <a:solidFill>
                <a:srgbClr val="000000"/>
              </a:solidFill>
              <a:latin typeface="Calibri" pitchFamily="32" charset="0"/>
              <a:ea typeface="DejaVu Sans" charset="0"/>
              <a:cs typeface="DejaVu Sans" charset="0"/>
            </a:endParaRPr>
          </a:p>
        </p:txBody>
      </p:sp>
      <p:sp>
        <p:nvSpPr>
          <p:cNvPr id="14339" name="Rectangle 1"/>
          <p:cNvSpPr txBox="1">
            <a:spLocks noGrp="1" noRot="1" noChangeAspect="1"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40" name="Text Box 2"/>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itchFamily="16" charset="0"/>
              <a:buNone/>
            </a:pPr>
            <a:endParaRPr lang="en-US" altLang="en-US"/>
          </a:p>
        </p:txBody>
      </p:sp>
    </p:spTree>
    <p:extLst>
      <p:ext uri="{BB962C8B-B14F-4D97-AF65-F5344CB8AC3E}">
        <p14:creationId xmlns:p14="http://schemas.microsoft.com/office/powerpoint/2010/main" val="24101389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1pPr>
            <a:lvl2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2pPr>
            <a:lvl3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9pPr>
          </a:lstStyle>
          <a:p>
            <a:pPr>
              <a:buClrTx/>
              <a:buFontTx/>
              <a:buNone/>
            </a:pPr>
            <a:fld id="{00BCD61E-9316-4BB9-9EDC-8E289CBD9915}" type="slidenum">
              <a:rPr lang="en-GB" altLang="en-US">
                <a:solidFill>
                  <a:srgbClr val="000000"/>
                </a:solidFill>
                <a:latin typeface="Calibri" pitchFamily="32" charset="0"/>
                <a:ea typeface="DejaVu Sans" charset="0"/>
                <a:cs typeface="DejaVu Sans" charset="0"/>
              </a:rPr>
              <a:pPr>
                <a:buClrTx/>
                <a:buFontTx/>
                <a:buNone/>
              </a:pPr>
              <a:t>10</a:t>
            </a:fld>
            <a:endParaRPr lang="en-GB" altLang="en-US">
              <a:solidFill>
                <a:srgbClr val="000000"/>
              </a:solidFill>
              <a:latin typeface="Calibri" pitchFamily="32" charset="0"/>
              <a:ea typeface="DejaVu Sans" charset="0"/>
              <a:cs typeface="DejaVu Sans" charset="0"/>
            </a:endParaRPr>
          </a:p>
        </p:txBody>
      </p:sp>
      <p:sp>
        <p:nvSpPr>
          <p:cNvPr id="14339" name="Rectangle 1"/>
          <p:cNvSpPr txBox="1">
            <a:spLocks noGrp="1" noRot="1" noChangeAspect="1"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40" name="Text Box 2"/>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itchFamily="16" charset="0"/>
              <a:buNone/>
            </a:pPr>
            <a:endParaRPr lang="en-US" altLang="en-US"/>
          </a:p>
        </p:txBody>
      </p:sp>
    </p:spTree>
    <p:extLst>
      <p:ext uri="{BB962C8B-B14F-4D97-AF65-F5344CB8AC3E}">
        <p14:creationId xmlns:p14="http://schemas.microsoft.com/office/powerpoint/2010/main" val="24101389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1pPr>
            <a:lvl2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2pPr>
            <a:lvl3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9pPr>
          </a:lstStyle>
          <a:p>
            <a:pPr>
              <a:buClrTx/>
              <a:buFontTx/>
              <a:buNone/>
            </a:pPr>
            <a:fld id="{00BCD61E-9316-4BB9-9EDC-8E289CBD9915}" type="slidenum">
              <a:rPr lang="en-GB" altLang="en-US">
                <a:solidFill>
                  <a:srgbClr val="000000"/>
                </a:solidFill>
                <a:latin typeface="Calibri" pitchFamily="32" charset="0"/>
                <a:ea typeface="DejaVu Sans" charset="0"/>
                <a:cs typeface="DejaVu Sans" charset="0"/>
              </a:rPr>
              <a:pPr>
                <a:buClrTx/>
                <a:buFontTx/>
                <a:buNone/>
              </a:pPr>
              <a:t>11</a:t>
            </a:fld>
            <a:endParaRPr lang="en-GB" altLang="en-US">
              <a:solidFill>
                <a:srgbClr val="000000"/>
              </a:solidFill>
              <a:latin typeface="Calibri" pitchFamily="32" charset="0"/>
              <a:ea typeface="DejaVu Sans" charset="0"/>
              <a:cs typeface="DejaVu Sans" charset="0"/>
            </a:endParaRPr>
          </a:p>
        </p:txBody>
      </p:sp>
      <p:sp>
        <p:nvSpPr>
          <p:cNvPr id="14339" name="Rectangle 1"/>
          <p:cNvSpPr txBox="1">
            <a:spLocks noGrp="1" noRot="1" noChangeAspect="1"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40" name="Text Box 2"/>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itchFamily="16" charset="0"/>
              <a:buNone/>
            </a:pPr>
            <a:endParaRPr lang="en-US" altLang="en-US"/>
          </a:p>
        </p:txBody>
      </p:sp>
    </p:spTree>
    <p:extLst>
      <p:ext uri="{BB962C8B-B14F-4D97-AF65-F5344CB8AC3E}">
        <p14:creationId xmlns:p14="http://schemas.microsoft.com/office/powerpoint/2010/main" val="24101389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1pPr>
            <a:lvl2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2pPr>
            <a:lvl3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9pPr>
          </a:lstStyle>
          <a:p>
            <a:pPr>
              <a:buClrTx/>
              <a:buFontTx/>
              <a:buNone/>
            </a:pPr>
            <a:fld id="{00BCD61E-9316-4BB9-9EDC-8E289CBD9915}" type="slidenum">
              <a:rPr lang="en-GB" altLang="en-US">
                <a:solidFill>
                  <a:srgbClr val="000000"/>
                </a:solidFill>
                <a:latin typeface="Calibri" pitchFamily="32" charset="0"/>
                <a:ea typeface="DejaVu Sans" charset="0"/>
                <a:cs typeface="DejaVu Sans" charset="0"/>
              </a:rPr>
              <a:pPr>
                <a:buClrTx/>
                <a:buFontTx/>
                <a:buNone/>
              </a:pPr>
              <a:t>12</a:t>
            </a:fld>
            <a:endParaRPr lang="en-GB" altLang="en-US">
              <a:solidFill>
                <a:srgbClr val="000000"/>
              </a:solidFill>
              <a:latin typeface="Calibri" pitchFamily="32" charset="0"/>
              <a:ea typeface="DejaVu Sans" charset="0"/>
              <a:cs typeface="DejaVu Sans" charset="0"/>
            </a:endParaRPr>
          </a:p>
        </p:txBody>
      </p:sp>
      <p:sp>
        <p:nvSpPr>
          <p:cNvPr id="14339" name="Rectangle 1"/>
          <p:cNvSpPr txBox="1">
            <a:spLocks noGrp="1" noRot="1" noChangeAspect="1"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40" name="Text Box 2"/>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itchFamily="16" charset="0"/>
              <a:buNone/>
            </a:pPr>
            <a:endParaRPr lang="en-US" altLang="en-US"/>
          </a:p>
        </p:txBody>
      </p:sp>
    </p:spTree>
    <p:extLst>
      <p:ext uri="{BB962C8B-B14F-4D97-AF65-F5344CB8AC3E}">
        <p14:creationId xmlns:p14="http://schemas.microsoft.com/office/powerpoint/2010/main" val="24101389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1pPr>
            <a:lvl2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2pPr>
            <a:lvl3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9pPr>
          </a:lstStyle>
          <a:p>
            <a:pPr>
              <a:buClrTx/>
              <a:buFontTx/>
              <a:buNone/>
            </a:pPr>
            <a:fld id="{00BCD61E-9316-4BB9-9EDC-8E289CBD9915}" type="slidenum">
              <a:rPr lang="en-GB" altLang="en-US">
                <a:solidFill>
                  <a:srgbClr val="000000"/>
                </a:solidFill>
                <a:latin typeface="Calibri" pitchFamily="32" charset="0"/>
                <a:ea typeface="DejaVu Sans" charset="0"/>
                <a:cs typeface="DejaVu Sans" charset="0"/>
              </a:rPr>
              <a:pPr>
                <a:buClrTx/>
                <a:buFontTx/>
                <a:buNone/>
              </a:pPr>
              <a:t>13</a:t>
            </a:fld>
            <a:endParaRPr lang="en-GB" altLang="en-US">
              <a:solidFill>
                <a:srgbClr val="000000"/>
              </a:solidFill>
              <a:latin typeface="Calibri" pitchFamily="32" charset="0"/>
              <a:ea typeface="DejaVu Sans" charset="0"/>
              <a:cs typeface="DejaVu Sans" charset="0"/>
            </a:endParaRPr>
          </a:p>
        </p:txBody>
      </p:sp>
      <p:sp>
        <p:nvSpPr>
          <p:cNvPr id="14339" name="Rectangle 1"/>
          <p:cNvSpPr txBox="1">
            <a:spLocks noGrp="1" noRot="1" noChangeAspect="1"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40" name="Text Box 2"/>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itchFamily="16" charset="0"/>
              <a:buNone/>
            </a:pPr>
            <a:endParaRPr lang="en-US" altLang="en-US"/>
          </a:p>
        </p:txBody>
      </p:sp>
    </p:spTree>
    <p:extLst>
      <p:ext uri="{BB962C8B-B14F-4D97-AF65-F5344CB8AC3E}">
        <p14:creationId xmlns:p14="http://schemas.microsoft.com/office/powerpoint/2010/main" val="24101389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1pPr>
            <a:lvl2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2pPr>
            <a:lvl3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9pPr>
          </a:lstStyle>
          <a:p>
            <a:pPr>
              <a:buClrTx/>
              <a:buFontTx/>
              <a:buNone/>
            </a:pPr>
            <a:fld id="{00BCD61E-9316-4BB9-9EDC-8E289CBD9915}" type="slidenum">
              <a:rPr lang="en-GB" altLang="en-US">
                <a:solidFill>
                  <a:srgbClr val="000000"/>
                </a:solidFill>
                <a:latin typeface="Calibri" pitchFamily="32" charset="0"/>
                <a:ea typeface="DejaVu Sans" charset="0"/>
                <a:cs typeface="DejaVu Sans" charset="0"/>
              </a:rPr>
              <a:pPr>
                <a:buClrTx/>
                <a:buFontTx/>
                <a:buNone/>
              </a:pPr>
              <a:t>14</a:t>
            </a:fld>
            <a:endParaRPr lang="en-GB" altLang="en-US">
              <a:solidFill>
                <a:srgbClr val="000000"/>
              </a:solidFill>
              <a:latin typeface="Calibri" pitchFamily="32" charset="0"/>
              <a:ea typeface="DejaVu Sans" charset="0"/>
              <a:cs typeface="DejaVu Sans" charset="0"/>
            </a:endParaRPr>
          </a:p>
        </p:txBody>
      </p:sp>
      <p:sp>
        <p:nvSpPr>
          <p:cNvPr id="14339" name="Rectangle 1"/>
          <p:cNvSpPr txBox="1">
            <a:spLocks noGrp="1" noRot="1" noChangeAspect="1"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40" name="Text Box 2"/>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itchFamily="16" charset="0"/>
              <a:buNone/>
            </a:pPr>
            <a:endParaRPr lang="en-US" altLang="en-US"/>
          </a:p>
        </p:txBody>
      </p:sp>
    </p:spTree>
    <p:extLst>
      <p:ext uri="{BB962C8B-B14F-4D97-AF65-F5344CB8AC3E}">
        <p14:creationId xmlns:p14="http://schemas.microsoft.com/office/powerpoint/2010/main" val="2410138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1pPr>
            <a:lvl2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2pPr>
            <a:lvl3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9pPr>
          </a:lstStyle>
          <a:p>
            <a:pPr>
              <a:buClrTx/>
              <a:buFontTx/>
              <a:buNone/>
            </a:pPr>
            <a:fld id="{00BCD61E-9316-4BB9-9EDC-8E289CBD9915}" type="slidenum">
              <a:rPr lang="en-GB" altLang="en-US">
                <a:solidFill>
                  <a:srgbClr val="000000"/>
                </a:solidFill>
                <a:latin typeface="Calibri" pitchFamily="32" charset="0"/>
                <a:ea typeface="DejaVu Sans" charset="0"/>
                <a:cs typeface="DejaVu Sans" charset="0"/>
              </a:rPr>
              <a:pPr>
                <a:buClrTx/>
                <a:buFontTx/>
                <a:buNone/>
              </a:pPr>
              <a:t>15</a:t>
            </a:fld>
            <a:endParaRPr lang="en-GB" altLang="en-US">
              <a:solidFill>
                <a:srgbClr val="000000"/>
              </a:solidFill>
              <a:latin typeface="Calibri" pitchFamily="32" charset="0"/>
              <a:ea typeface="DejaVu Sans" charset="0"/>
              <a:cs typeface="DejaVu Sans" charset="0"/>
            </a:endParaRPr>
          </a:p>
        </p:txBody>
      </p:sp>
      <p:sp>
        <p:nvSpPr>
          <p:cNvPr id="14339" name="Rectangle 1"/>
          <p:cNvSpPr txBox="1">
            <a:spLocks noGrp="1" noRot="1" noChangeAspect="1"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40" name="Text Box 2"/>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itchFamily="16" charset="0"/>
              <a:buNone/>
            </a:pPr>
            <a:endParaRPr lang="en-US" altLang="en-US"/>
          </a:p>
        </p:txBody>
      </p:sp>
    </p:spTree>
    <p:extLst>
      <p:ext uri="{BB962C8B-B14F-4D97-AF65-F5344CB8AC3E}">
        <p14:creationId xmlns:p14="http://schemas.microsoft.com/office/powerpoint/2010/main" val="24101389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1pPr>
            <a:lvl2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2pPr>
            <a:lvl3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9pPr>
          </a:lstStyle>
          <a:p>
            <a:pPr>
              <a:buClrTx/>
              <a:buFontTx/>
              <a:buNone/>
            </a:pPr>
            <a:fld id="{00BCD61E-9316-4BB9-9EDC-8E289CBD9915}" type="slidenum">
              <a:rPr lang="en-GB" altLang="en-US">
                <a:solidFill>
                  <a:srgbClr val="000000"/>
                </a:solidFill>
                <a:latin typeface="Calibri" pitchFamily="32" charset="0"/>
                <a:ea typeface="DejaVu Sans" charset="0"/>
                <a:cs typeface="DejaVu Sans" charset="0"/>
              </a:rPr>
              <a:pPr>
                <a:buClrTx/>
                <a:buFontTx/>
                <a:buNone/>
              </a:pPr>
              <a:t>16</a:t>
            </a:fld>
            <a:endParaRPr lang="en-GB" altLang="en-US">
              <a:solidFill>
                <a:srgbClr val="000000"/>
              </a:solidFill>
              <a:latin typeface="Calibri" pitchFamily="32" charset="0"/>
              <a:ea typeface="DejaVu Sans" charset="0"/>
              <a:cs typeface="DejaVu Sans" charset="0"/>
            </a:endParaRPr>
          </a:p>
        </p:txBody>
      </p:sp>
      <p:sp>
        <p:nvSpPr>
          <p:cNvPr id="14339" name="Rectangle 1"/>
          <p:cNvSpPr txBox="1">
            <a:spLocks noGrp="1" noRot="1" noChangeAspect="1"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40" name="Text Box 2"/>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itchFamily="16" charset="0"/>
              <a:buNone/>
            </a:pPr>
            <a:endParaRPr lang="en-US" altLang="en-US"/>
          </a:p>
        </p:txBody>
      </p:sp>
    </p:spTree>
    <p:extLst>
      <p:ext uri="{BB962C8B-B14F-4D97-AF65-F5344CB8AC3E}">
        <p14:creationId xmlns:p14="http://schemas.microsoft.com/office/powerpoint/2010/main" val="24101389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1pPr>
            <a:lvl2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2pPr>
            <a:lvl3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9pPr>
          </a:lstStyle>
          <a:p>
            <a:pPr>
              <a:buClrTx/>
              <a:buFontTx/>
              <a:buNone/>
            </a:pPr>
            <a:fld id="{00BCD61E-9316-4BB9-9EDC-8E289CBD9915}" type="slidenum">
              <a:rPr lang="en-GB" altLang="en-US">
                <a:solidFill>
                  <a:srgbClr val="000000"/>
                </a:solidFill>
                <a:latin typeface="Calibri" pitchFamily="32" charset="0"/>
                <a:ea typeface="DejaVu Sans" charset="0"/>
                <a:cs typeface="DejaVu Sans" charset="0"/>
              </a:rPr>
              <a:pPr>
                <a:buClrTx/>
                <a:buFontTx/>
                <a:buNone/>
              </a:pPr>
              <a:t>17</a:t>
            </a:fld>
            <a:endParaRPr lang="en-GB" altLang="en-US">
              <a:solidFill>
                <a:srgbClr val="000000"/>
              </a:solidFill>
              <a:latin typeface="Calibri" pitchFamily="32" charset="0"/>
              <a:ea typeface="DejaVu Sans" charset="0"/>
              <a:cs typeface="DejaVu Sans" charset="0"/>
            </a:endParaRPr>
          </a:p>
        </p:txBody>
      </p:sp>
      <p:sp>
        <p:nvSpPr>
          <p:cNvPr id="14339" name="Rectangle 1"/>
          <p:cNvSpPr txBox="1">
            <a:spLocks noGrp="1" noRot="1" noChangeAspect="1"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40" name="Text Box 2"/>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itchFamily="16" charset="0"/>
              <a:buNone/>
            </a:pPr>
            <a:endParaRPr lang="en-US" altLang="en-US"/>
          </a:p>
        </p:txBody>
      </p:sp>
    </p:spTree>
    <p:extLst>
      <p:ext uri="{BB962C8B-B14F-4D97-AF65-F5344CB8AC3E}">
        <p14:creationId xmlns:p14="http://schemas.microsoft.com/office/powerpoint/2010/main" val="24101389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1pPr>
            <a:lvl2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2pPr>
            <a:lvl3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9pPr>
          </a:lstStyle>
          <a:p>
            <a:pPr>
              <a:buClrTx/>
              <a:buFontTx/>
              <a:buNone/>
            </a:pPr>
            <a:fld id="{00BCD61E-9316-4BB9-9EDC-8E289CBD9915}" type="slidenum">
              <a:rPr lang="en-GB" altLang="en-US">
                <a:solidFill>
                  <a:srgbClr val="000000"/>
                </a:solidFill>
                <a:latin typeface="Calibri" pitchFamily="32" charset="0"/>
                <a:ea typeface="DejaVu Sans" charset="0"/>
                <a:cs typeface="DejaVu Sans" charset="0"/>
              </a:rPr>
              <a:pPr>
                <a:buClrTx/>
                <a:buFontTx/>
                <a:buNone/>
              </a:pPr>
              <a:t>18</a:t>
            </a:fld>
            <a:endParaRPr lang="en-GB" altLang="en-US">
              <a:solidFill>
                <a:srgbClr val="000000"/>
              </a:solidFill>
              <a:latin typeface="Calibri" pitchFamily="32" charset="0"/>
              <a:ea typeface="DejaVu Sans" charset="0"/>
              <a:cs typeface="DejaVu Sans" charset="0"/>
            </a:endParaRPr>
          </a:p>
        </p:txBody>
      </p:sp>
      <p:sp>
        <p:nvSpPr>
          <p:cNvPr id="14339" name="Rectangle 1"/>
          <p:cNvSpPr txBox="1">
            <a:spLocks noGrp="1" noRot="1" noChangeAspect="1"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40" name="Text Box 2"/>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itchFamily="16" charset="0"/>
              <a:buNone/>
            </a:pPr>
            <a:endParaRPr lang="en-US" altLang="en-US"/>
          </a:p>
        </p:txBody>
      </p:sp>
    </p:spTree>
    <p:extLst>
      <p:ext uri="{BB962C8B-B14F-4D97-AF65-F5344CB8AC3E}">
        <p14:creationId xmlns:p14="http://schemas.microsoft.com/office/powerpoint/2010/main" val="24101389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1pPr>
            <a:lvl2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2pPr>
            <a:lvl3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9pPr>
          </a:lstStyle>
          <a:p>
            <a:pPr>
              <a:buClrTx/>
              <a:buFontTx/>
              <a:buNone/>
            </a:pPr>
            <a:fld id="{00BCD61E-9316-4BB9-9EDC-8E289CBD9915}" type="slidenum">
              <a:rPr lang="en-GB" altLang="en-US">
                <a:solidFill>
                  <a:srgbClr val="000000"/>
                </a:solidFill>
                <a:latin typeface="Calibri" pitchFamily="32" charset="0"/>
                <a:ea typeface="DejaVu Sans" charset="0"/>
                <a:cs typeface="DejaVu Sans" charset="0"/>
              </a:rPr>
              <a:pPr>
                <a:buClrTx/>
                <a:buFontTx/>
                <a:buNone/>
              </a:pPr>
              <a:t>19</a:t>
            </a:fld>
            <a:endParaRPr lang="en-GB" altLang="en-US">
              <a:solidFill>
                <a:srgbClr val="000000"/>
              </a:solidFill>
              <a:latin typeface="Calibri" pitchFamily="32" charset="0"/>
              <a:ea typeface="DejaVu Sans" charset="0"/>
              <a:cs typeface="DejaVu Sans" charset="0"/>
            </a:endParaRPr>
          </a:p>
        </p:txBody>
      </p:sp>
      <p:sp>
        <p:nvSpPr>
          <p:cNvPr id="14339" name="Rectangle 1"/>
          <p:cNvSpPr txBox="1">
            <a:spLocks noGrp="1" noRot="1" noChangeAspect="1"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40" name="Text Box 2"/>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itchFamily="16" charset="0"/>
              <a:buNone/>
            </a:pPr>
            <a:endParaRPr lang="en-US" altLang="en-US"/>
          </a:p>
        </p:txBody>
      </p:sp>
    </p:spTree>
    <p:extLst>
      <p:ext uri="{BB962C8B-B14F-4D97-AF65-F5344CB8AC3E}">
        <p14:creationId xmlns:p14="http://schemas.microsoft.com/office/powerpoint/2010/main" val="24101389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1pPr>
            <a:lvl2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2pPr>
            <a:lvl3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Lst>
              <a:defRPr>
                <a:solidFill>
                  <a:schemeClr val="bg1"/>
                </a:solidFill>
                <a:latin typeface="Arial" charset="0"/>
                <a:ea typeface="Droid Sans Fallback" charset="0"/>
                <a:cs typeface="Droid Sans Fallback" charset="0"/>
              </a:defRPr>
            </a:lvl9pPr>
          </a:lstStyle>
          <a:p>
            <a:pPr>
              <a:buClrTx/>
              <a:buFontTx/>
              <a:buNone/>
            </a:pPr>
            <a:fld id="{46B50CD0-8BB1-4FAB-AE45-D03560472815}" type="slidenum">
              <a:rPr lang="en-GB" altLang="en-US">
                <a:solidFill>
                  <a:srgbClr val="000000"/>
                </a:solidFill>
                <a:latin typeface="Calibri" pitchFamily="32" charset="0"/>
                <a:ea typeface="DejaVu Sans" charset="0"/>
                <a:cs typeface="DejaVu Sans" charset="0"/>
              </a:rPr>
              <a:pPr>
                <a:buClrTx/>
                <a:buFontTx/>
                <a:buNone/>
              </a:pPr>
              <a:t>20</a:t>
            </a:fld>
            <a:endParaRPr lang="en-GB" altLang="en-US">
              <a:solidFill>
                <a:srgbClr val="000000"/>
              </a:solidFill>
              <a:latin typeface="Calibri" pitchFamily="32" charset="0"/>
              <a:ea typeface="DejaVu Sans" charset="0"/>
              <a:cs typeface="DejaVu Sans" charset="0"/>
            </a:endParaRPr>
          </a:p>
        </p:txBody>
      </p:sp>
      <p:sp>
        <p:nvSpPr>
          <p:cNvPr id="28675" name="Rectangle 1"/>
          <p:cNvSpPr txBox="1">
            <a:spLocks noGrp="1" noRot="1" noChangeAspect="1"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8676" name="Rectangle 2"/>
          <p:cNvSpPr txBox="1">
            <a:spLocks noGrp="1" noChangeArrowheads="1"/>
          </p:cNvSpPr>
          <p:nvPr>
            <p:ph type="body" idx="1"/>
          </p:nvPr>
        </p:nvSpPr>
        <p:spPr>
          <a:xfrm>
            <a:off x="685800" y="4343400"/>
            <a:ext cx="5486400" cy="4114800"/>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itchFamily="16" charset="0"/>
            </a:endParaRPr>
          </a:p>
        </p:txBody>
      </p:sp>
    </p:spTree>
    <p:extLst>
      <p:ext uri="{BB962C8B-B14F-4D97-AF65-F5344CB8AC3E}">
        <p14:creationId xmlns:p14="http://schemas.microsoft.com/office/powerpoint/2010/main" val="662577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a:t>Click to edit Master title style</a:t>
            </a:r>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6705600" y="4206240"/>
            <a:ext cx="960120" cy="457200"/>
          </a:xfrm>
        </p:spPr>
        <p:txBody>
          <a:bodyPr/>
          <a:lstStyle/>
          <a:p>
            <a:fld id="{1D8BD707-D9CF-40AE-B4C6-C98DA3205C09}" type="datetimeFigureOut">
              <a:rPr lang="en-US" smtClean="0"/>
              <a:pPr/>
              <a:t>10/18/2024</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a:t>Click to edit Master title style</a:t>
            </a:r>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a:t>Click to edit Master title style</a:t>
            </a:r>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p:txBody>
          <a:bodyPr rtlCol="0"/>
          <a:lstStyle/>
          <a:p>
            <a:fld id="{1D8BD707-D9CF-40AE-B4C6-C98DA3205C09}" type="datetimeFigureOut">
              <a:rPr lang="en-US" smtClean="0"/>
              <a:pPr/>
              <a:t>10/18/2024</a:t>
            </a:fld>
            <a:endParaRPr lang="en-US"/>
          </a:p>
        </p:txBody>
      </p:sp>
      <p:sp>
        <p:nvSpPr>
          <p:cNvPr id="27" name="Slide Number Placeholder 26"/>
          <p:cNvSpPr>
            <a:spLocks noGrp="1"/>
          </p:cNvSpPr>
          <p:nvPr>
            <p:ph type="sldNum" sz="quarter" idx="11"/>
          </p:nvPr>
        </p:nvSpPr>
        <p:spPr/>
        <p:txBody>
          <a:bodyPr rtlCol="0"/>
          <a:lstStyle/>
          <a:p>
            <a:fld id="{B6F15528-21DE-4FAA-801E-634DDDAF4B2B}" type="slidenum">
              <a:rPr lang="en-US" smtClean="0"/>
              <a:pPr/>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a:t>Click to edit Master title style</a:t>
            </a:r>
          </a:p>
        </p:txBody>
      </p:sp>
      <p:sp>
        <p:nvSpPr>
          <p:cNvPr id="3" name="Date Placeholder 2"/>
          <p:cNvSpPr>
            <a:spLocks noGrp="1"/>
          </p:cNvSpPr>
          <p:nvPr>
            <p:ph type="dt" sz="half" idx="10"/>
          </p:nvPr>
        </p:nvSpPr>
        <p:spPr>
          <a:xfrm>
            <a:off x="6583680" y="612648"/>
            <a:ext cx="957264" cy="457200"/>
          </a:xfrm>
        </p:spPr>
        <p:txBody>
          <a:bodyPr/>
          <a:lstStyle/>
          <a:p>
            <a:fld id="{1D8BD707-D9CF-40AE-B4C6-C98DA3205C09}" type="datetimeFigureOut">
              <a:rPr lang="en-US" smtClean="0"/>
              <a:pPr/>
              <a:t>10/18/2024</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a:t>Click to edit Master title style</a:t>
            </a:r>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dirty="0"/>
              <a:t>Click to edit Master title style</a:t>
            </a:r>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a:extLst>
              <a:ext uri="{FF2B5EF4-FFF2-40B4-BE49-F238E27FC236}">
                <a16:creationId xmlns:a16="http://schemas.microsoft.com/office/drawing/2014/main" id="{F893220A-4C9F-4351-AFE6-214B1DF17073}"/>
              </a:ext>
            </a:extLst>
          </p:cNvPr>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8" name="Footer Placeholder 7">
            <a:extLst>
              <a:ext uri="{FF2B5EF4-FFF2-40B4-BE49-F238E27FC236}">
                <a16:creationId xmlns:a16="http://schemas.microsoft.com/office/drawing/2014/main" id="{2319FA11-3F9B-402D-A47C-77E986815D1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3D0DEEE-36F7-424F-AE6D-A5BE2A852435}"/>
              </a:ext>
            </a:extLst>
          </p:cNvPr>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4.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1D8BD707-D9CF-40AE-B4C6-C98DA3205C09}" type="datetimeFigureOut">
              <a:rPr lang="en-US" smtClean="0"/>
              <a:pPr/>
              <a:t>10/18/2024</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B6F15528-21DE-4FAA-801E-634DDDAF4B2B}" type="slidenum">
              <a:rPr lang="en-US" smtClean="0"/>
              <a:pPr/>
              <a:t>‹#›</a:t>
            </a:fld>
            <a:endParaRPr lang="en-US"/>
          </a:p>
        </p:txBody>
      </p:sp>
      <p:pic>
        <p:nvPicPr>
          <p:cNvPr id="21" name="Picture 20" descr="SEIT-Logo.jpg"/>
          <p:cNvPicPr>
            <a:picLocks noChangeAspect="1"/>
          </p:cNvPicPr>
          <p:nvPr userDrawn="1"/>
        </p:nvPicPr>
        <p:blipFill>
          <a:blip r:embed="rId13" cstate="print"/>
          <a:stretch>
            <a:fillRect/>
          </a:stretch>
        </p:blipFill>
        <p:spPr>
          <a:xfrm>
            <a:off x="7760643" y="6245352"/>
            <a:ext cx="946896" cy="413794"/>
          </a:xfrm>
          <a:prstGeom prst="rect">
            <a:avLst/>
          </a:prstGeom>
        </p:spPr>
      </p:pic>
      <p:pic>
        <p:nvPicPr>
          <p:cNvPr id="24" name="Picture 23" descr="logo_ucy.jpg"/>
          <p:cNvPicPr>
            <a:picLocks noChangeAspect="1"/>
          </p:cNvPicPr>
          <p:nvPr userDrawn="1"/>
        </p:nvPicPr>
        <p:blipFill>
          <a:blip r:embed="rId14" cstate="print"/>
          <a:stretch>
            <a:fillRect/>
          </a:stretch>
        </p:blipFill>
        <p:spPr>
          <a:xfrm>
            <a:off x="6693843" y="6280719"/>
            <a:ext cx="964650" cy="343059"/>
          </a:xfrm>
          <a:prstGeom prst="rect">
            <a:avLst/>
          </a:prstGeom>
        </p:spPr>
      </p:pic>
      <p:pic>
        <p:nvPicPr>
          <p:cNvPr id="25" name="Picture 24" descr="Logo erasmus.jpg"/>
          <p:cNvPicPr>
            <a:picLocks noChangeAspect="1"/>
          </p:cNvPicPr>
          <p:nvPr userDrawn="1"/>
        </p:nvPicPr>
        <p:blipFill>
          <a:blip r:embed="rId15" cstate="print"/>
          <a:stretch>
            <a:fillRect/>
          </a:stretch>
        </p:blipFill>
        <p:spPr>
          <a:xfrm>
            <a:off x="304800" y="6155803"/>
            <a:ext cx="1647674" cy="685800"/>
          </a:xfrm>
          <a:prstGeom prst="rect">
            <a:avLst/>
          </a:prstGeom>
        </p:spPr>
      </p:pic>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yeratziotis.alexandros@ucy.ac.cy" TargetMode="External"/><Relationship Id="rId7" Type="http://schemas.openxmlformats.org/officeDocument/2006/relationships/image" Target="../media/image3.jpeg"/><Relationship Id="rId2" Type="http://schemas.openxmlformats.org/officeDocument/2006/relationships/hyperlink" Target="mailto:tsouris.constantinos@ucy.ac.cy" TargetMode="Externa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image" Target="../media/image4.jpeg"/><Relationship Id="rId4" Type="http://schemas.openxmlformats.org/officeDocument/2006/relationships/hyperlink" Target="mailto:theophilou.ioanna@ucy.ac.cy"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hyperlink" Target="https://www.maphotel.com.cy/" TargetMode="External"/><Relationship Id="rId13" Type="http://schemas.openxmlformats.org/officeDocument/2006/relationships/hyperlink" Target="https://www.semelihotel.com.cy/" TargetMode="External"/><Relationship Id="rId3" Type="http://schemas.openxmlformats.org/officeDocument/2006/relationships/hyperlink" Target="http://www.castellihotel.com.cy/" TargetMode="External"/><Relationship Id="rId7" Type="http://schemas.openxmlformats.org/officeDocument/2006/relationships/hyperlink" Target="https://www.thesendal.com/" TargetMode="External"/><Relationship Id="rId12" Type="http://schemas.openxmlformats.org/officeDocument/2006/relationships/hyperlink" Target="https://cleopatrahotel.com-hotel.com/"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hyperlink" Target="https://altiushotel.com/" TargetMode="External"/><Relationship Id="rId11" Type="http://schemas.openxmlformats.org/officeDocument/2006/relationships/hyperlink" Target="http://www.classic.com.cy/" TargetMode="External"/><Relationship Id="rId5" Type="http://schemas.openxmlformats.org/officeDocument/2006/relationships/hyperlink" Target="http://royiatikohotel.com.cy/" TargetMode="External"/><Relationship Id="rId10" Type="http://schemas.openxmlformats.org/officeDocument/2006/relationships/hyperlink" Target="https://gate22hotel.com/" TargetMode="External"/><Relationship Id="rId4" Type="http://schemas.openxmlformats.org/officeDocument/2006/relationships/hyperlink" Target="https://centrumhotelcyprus.com/" TargetMode="External"/><Relationship Id="rId9" Type="http://schemas.openxmlformats.org/officeDocument/2006/relationships/hyperlink" Target="https://madama.com.cy/" TargetMode="External"/><Relationship Id="rId14" Type="http://schemas.openxmlformats.org/officeDocument/2006/relationships/hyperlink" Target="http://hilton-park-nicosia.nicosia.top-hotels-cy.com/en/"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www.kapnosairportshuttle.com/"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hyperlink" Target="about:blank"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www.cyprusbybus.com/"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hyperlink" Target="https://intercity-buses.com/en/"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8.jpg"/><Relationship Id="rId4" Type="http://schemas.openxmlformats.org/officeDocument/2006/relationships/image" Target="../media/image17.jpg"/></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3.jpg"/><Relationship Id="rId4" Type="http://schemas.openxmlformats.org/officeDocument/2006/relationships/image" Target="../media/image22.jpg"/></Relationships>
</file>

<file path=ppt/slides/_rels/slide1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6.jpg"/><Relationship Id="rId4" Type="http://schemas.openxmlformats.org/officeDocument/2006/relationships/image" Target="../media/image25.jpg"/></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g"/><Relationship Id="rId4" Type="http://schemas.openxmlformats.org/officeDocument/2006/relationships/image" Target="../media/image28.jpg"/></Relationships>
</file>

<file path=ppt/slides/_rels/slide20.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882775"/>
            <a:ext cx="8458200" cy="1470025"/>
          </a:xfrm>
        </p:spPr>
        <p:txBody>
          <a:bodyPr>
            <a:normAutofit fontScale="90000"/>
          </a:bodyPr>
          <a:lstStyle/>
          <a:p>
            <a:r>
              <a:rPr lang="en-GB" dirty="0" err="1"/>
              <a:t>DigiComPass</a:t>
            </a:r>
            <a:r>
              <a:rPr lang="en-GB" dirty="0"/>
              <a:t> </a:t>
            </a:r>
            <a:br>
              <a:rPr lang="en-GB" dirty="0"/>
            </a:br>
            <a:r>
              <a:rPr lang="en-GB" dirty="0"/>
              <a:t>Conference – Nicosia, Cyprus</a:t>
            </a:r>
            <a:br>
              <a:rPr lang="en-GB" dirty="0"/>
            </a:br>
            <a:r>
              <a:rPr lang="en-GB" dirty="0"/>
              <a:t>27-28 November 2024</a:t>
            </a:r>
          </a:p>
        </p:txBody>
      </p:sp>
      <p:sp>
        <p:nvSpPr>
          <p:cNvPr id="3" name="Subtitle 2"/>
          <p:cNvSpPr>
            <a:spLocks noGrp="1"/>
          </p:cNvSpPr>
          <p:nvPr>
            <p:ph type="subTitle" idx="1"/>
          </p:nvPr>
        </p:nvSpPr>
        <p:spPr>
          <a:xfrm>
            <a:off x="452486" y="3962400"/>
            <a:ext cx="8234313" cy="1905000"/>
          </a:xfrm>
        </p:spPr>
        <p:txBody>
          <a:bodyPr>
            <a:normAutofit fontScale="70000" lnSpcReduction="20000"/>
          </a:bodyPr>
          <a:lstStyle/>
          <a:p>
            <a:r>
              <a:rPr lang="en-US" dirty="0"/>
              <a:t>Host: University of Cyprus </a:t>
            </a:r>
          </a:p>
          <a:p>
            <a:r>
              <a:rPr lang="en-US" dirty="0"/>
              <a:t>(SEIT Lab – Computer Science Dept.)</a:t>
            </a:r>
          </a:p>
          <a:p>
            <a:endParaRPr lang="en-US" dirty="0"/>
          </a:p>
          <a:p>
            <a:r>
              <a:rPr lang="en-US" dirty="0"/>
              <a:t>Contact Persons: </a:t>
            </a:r>
          </a:p>
          <a:p>
            <a:r>
              <a:rPr lang="en-US" dirty="0"/>
              <a:t>Constantinos </a:t>
            </a:r>
            <a:r>
              <a:rPr lang="en-US" dirty="0" err="1"/>
              <a:t>Tsouris</a:t>
            </a:r>
            <a:r>
              <a:rPr lang="en-US" dirty="0"/>
              <a:t>: </a:t>
            </a:r>
            <a:r>
              <a:rPr lang="en-US" dirty="0">
                <a:hlinkClick r:id="rId2"/>
              </a:rPr>
              <a:t>tsouris.constantinos@ucy.ac.cy</a:t>
            </a:r>
            <a:r>
              <a:rPr lang="en-US" dirty="0"/>
              <a:t> </a:t>
            </a:r>
          </a:p>
          <a:p>
            <a:r>
              <a:rPr lang="en-US" dirty="0"/>
              <a:t>Alexandros Yeratziotis: </a:t>
            </a:r>
            <a:r>
              <a:rPr lang="en-US" dirty="0">
                <a:hlinkClick r:id="rId3"/>
              </a:rPr>
              <a:t>yeratziotis.alexandros@ucy.ac.cy</a:t>
            </a:r>
            <a:r>
              <a:rPr lang="en-US" dirty="0"/>
              <a:t> </a:t>
            </a:r>
          </a:p>
          <a:p>
            <a:r>
              <a:rPr lang="en-US" dirty="0"/>
              <a:t>Ioanna Theophilou: </a:t>
            </a:r>
            <a:r>
              <a:rPr lang="en-US" dirty="0">
                <a:hlinkClick r:id="rId4"/>
              </a:rPr>
              <a:t>theophilou.ioanna@ucy.ac.cy</a:t>
            </a:r>
            <a:r>
              <a:rPr lang="en-US" dirty="0"/>
              <a:t>  </a:t>
            </a:r>
            <a:endParaRPr lang="en-GB" dirty="0"/>
          </a:p>
          <a:p>
            <a:endParaRPr lang="en-US" dirty="0"/>
          </a:p>
        </p:txBody>
      </p:sp>
      <p:pic>
        <p:nvPicPr>
          <p:cNvPr id="5" name="Picture 4" descr="Logo erasmus.jpg"/>
          <p:cNvPicPr>
            <a:picLocks noChangeAspect="1"/>
          </p:cNvPicPr>
          <p:nvPr/>
        </p:nvPicPr>
        <p:blipFill>
          <a:blip r:embed="rId5" cstate="print"/>
          <a:stretch>
            <a:fillRect/>
          </a:stretch>
        </p:blipFill>
        <p:spPr>
          <a:xfrm>
            <a:off x="381000" y="5791200"/>
            <a:ext cx="2450592" cy="1019994"/>
          </a:xfrm>
          <a:prstGeom prst="rect">
            <a:avLst/>
          </a:prstGeom>
        </p:spPr>
      </p:pic>
      <p:pic>
        <p:nvPicPr>
          <p:cNvPr id="6" name="Picture 5" descr="SEIT-Logo.jpg"/>
          <p:cNvPicPr>
            <a:picLocks noChangeAspect="1"/>
          </p:cNvPicPr>
          <p:nvPr/>
        </p:nvPicPr>
        <p:blipFill>
          <a:blip r:embed="rId6" cstate="print"/>
          <a:stretch>
            <a:fillRect/>
          </a:stretch>
        </p:blipFill>
        <p:spPr>
          <a:xfrm>
            <a:off x="7315200" y="533400"/>
            <a:ext cx="1433327" cy="626364"/>
          </a:xfrm>
          <a:prstGeom prst="rect">
            <a:avLst/>
          </a:prstGeom>
        </p:spPr>
      </p:pic>
      <p:pic>
        <p:nvPicPr>
          <p:cNvPr id="7" name="Picture 6" descr="logo_ucy.jpg"/>
          <p:cNvPicPr>
            <a:picLocks noChangeAspect="1"/>
          </p:cNvPicPr>
          <p:nvPr/>
        </p:nvPicPr>
        <p:blipFill>
          <a:blip r:embed="rId7" cstate="print"/>
          <a:stretch>
            <a:fillRect/>
          </a:stretch>
        </p:blipFill>
        <p:spPr>
          <a:xfrm>
            <a:off x="5486400" y="567313"/>
            <a:ext cx="1618778" cy="57568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2"/>
          <p:cNvSpPr txBox="1">
            <a:spLocks noChangeArrowheads="1"/>
          </p:cNvSpPr>
          <p:nvPr/>
        </p:nvSpPr>
        <p:spPr bwMode="auto">
          <a:xfrm>
            <a:off x="457200" y="944562"/>
            <a:ext cx="8229600" cy="960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1pPr>
            <a:lvl2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2pPr>
            <a:lvl3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9pPr>
          </a:lstStyle>
          <a:p>
            <a:pPr algn="ctr">
              <a:buClrTx/>
            </a:pPr>
            <a:r>
              <a:rPr lang="en-GB" altLang="en-US" sz="4000" b="1" dirty="0">
                <a:solidFill>
                  <a:schemeClr val="tx1"/>
                </a:solidFill>
              </a:rPr>
              <a:t>Meeting Information</a:t>
            </a:r>
          </a:p>
        </p:txBody>
      </p:sp>
      <p:sp>
        <p:nvSpPr>
          <p:cNvPr id="13316" name="Text Box 3"/>
          <p:cNvSpPr txBox="1">
            <a:spLocks noChangeArrowheads="1"/>
          </p:cNvSpPr>
          <p:nvPr/>
        </p:nvSpPr>
        <p:spPr bwMode="auto">
          <a:xfrm>
            <a:off x="457200" y="2057400"/>
            <a:ext cx="8229600" cy="43245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1313" indent="-341313">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1pPr>
            <a:lvl2pPr marL="668338" indent="-325438">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2pPr>
            <a:lvl3pPr marL="1020763" indent="-349250">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9pPr>
          </a:lstStyle>
          <a:p>
            <a:pPr marL="411480" lvl="1" indent="0" algn="just">
              <a:lnSpc>
                <a:spcPct val="80000"/>
              </a:lnSpc>
              <a:spcBef>
                <a:spcPts val="300"/>
              </a:spcBef>
              <a:buClr>
                <a:schemeClr val="accent2"/>
              </a:buClr>
              <a:buSzPct val="85000"/>
            </a:pPr>
            <a:r>
              <a:rPr lang="en-US" altLang="en-US" dirty="0">
                <a:solidFill>
                  <a:schemeClr val="accent2"/>
                </a:solidFill>
                <a:latin typeface="+mn-lt"/>
                <a:ea typeface="+mn-ea"/>
                <a:cs typeface="+mn-cs"/>
              </a:rPr>
              <a:t>             </a:t>
            </a:r>
          </a:p>
          <a:p>
            <a:pPr marL="182880" lvl="1" indent="-182880" algn="just">
              <a:lnSpc>
                <a:spcPct val="90000"/>
              </a:lnSpc>
              <a:spcBef>
                <a:spcPct val="20000"/>
              </a:spcBef>
              <a:buClr>
                <a:schemeClr val="accent1"/>
              </a:buClr>
              <a:buSzPct val="85000"/>
              <a:buFont typeface="Arial" pitchFamily="34" charset="0"/>
              <a:buChar char="•"/>
            </a:pPr>
            <a:r>
              <a:rPr lang="en-US" altLang="en-US" sz="2000" b="1" dirty="0">
                <a:solidFill>
                  <a:schemeClr val="tx1"/>
                </a:solidFill>
                <a:latin typeface="+mn-lt"/>
                <a:ea typeface="+mn-ea"/>
                <a:cs typeface="+mn-cs"/>
              </a:rPr>
              <a:t>Venue: </a:t>
            </a:r>
            <a:endParaRPr lang="en-US" altLang="en-US" dirty="0">
              <a:solidFill>
                <a:schemeClr val="accent2"/>
              </a:solidFill>
              <a:latin typeface="+mn-lt"/>
              <a:ea typeface="+mn-ea"/>
              <a:cs typeface="+mn-cs"/>
            </a:endParaRPr>
          </a:p>
          <a:p>
            <a:pPr marL="658368" lvl="1" indent="-246888" algn="just">
              <a:lnSpc>
                <a:spcPct val="80000"/>
              </a:lnSpc>
              <a:spcBef>
                <a:spcPts val="300"/>
              </a:spcBef>
              <a:buClr>
                <a:schemeClr val="accent2"/>
              </a:buClr>
              <a:buSzPct val="85000"/>
              <a:buFont typeface="Georgia"/>
              <a:buChar char="▫"/>
            </a:pPr>
            <a:r>
              <a:rPr lang="en-US" altLang="en-US" dirty="0">
                <a:solidFill>
                  <a:schemeClr val="tx1"/>
                </a:solidFill>
              </a:rPr>
              <a:t>University of Cyprus (New Campus).</a:t>
            </a:r>
          </a:p>
          <a:p>
            <a:pPr marL="658368" lvl="1" indent="-246888" algn="just">
              <a:lnSpc>
                <a:spcPct val="80000"/>
              </a:lnSpc>
              <a:spcBef>
                <a:spcPts val="300"/>
              </a:spcBef>
              <a:buClr>
                <a:schemeClr val="accent2"/>
              </a:buClr>
              <a:buSzPct val="85000"/>
              <a:buFont typeface="Georgia"/>
              <a:buChar char="▫"/>
            </a:pPr>
            <a:endParaRPr lang="en-US" altLang="en-US" dirty="0">
              <a:solidFill>
                <a:schemeClr val="tx1"/>
              </a:solidFill>
            </a:endParaRPr>
          </a:p>
          <a:p>
            <a:pPr marL="658368" lvl="1" indent="-246888" algn="just">
              <a:lnSpc>
                <a:spcPct val="80000"/>
              </a:lnSpc>
              <a:spcBef>
                <a:spcPts val="300"/>
              </a:spcBef>
              <a:buClr>
                <a:schemeClr val="accent2"/>
              </a:buClr>
              <a:buSzPct val="85000"/>
              <a:buFont typeface="Georgia"/>
              <a:buChar char="▫"/>
            </a:pPr>
            <a:r>
              <a:rPr lang="en-US" altLang="en-US" dirty="0">
                <a:solidFill>
                  <a:schemeClr val="tx1"/>
                </a:solidFill>
              </a:rPr>
              <a:t>Room details are listed on the schedule.</a:t>
            </a:r>
          </a:p>
          <a:p>
            <a:pPr marL="658368" lvl="1" indent="-246888" algn="just">
              <a:lnSpc>
                <a:spcPct val="80000"/>
              </a:lnSpc>
              <a:spcBef>
                <a:spcPts val="300"/>
              </a:spcBef>
              <a:buClr>
                <a:schemeClr val="accent2"/>
              </a:buClr>
              <a:buSzPct val="85000"/>
              <a:buFont typeface="Georgia"/>
              <a:buChar char="▫"/>
            </a:pPr>
            <a:endParaRPr lang="en-US" dirty="0">
              <a:solidFill>
                <a:schemeClr val="tx1"/>
              </a:solidFill>
            </a:endParaRPr>
          </a:p>
          <a:p>
            <a:pPr marL="658368" lvl="1" indent="-246888" algn="just">
              <a:lnSpc>
                <a:spcPct val="80000"/>
              </a:lnSpc>
              <a:spcBef>
                <a:spcPts val="300"/>
              </a:spcBef>
              <a:buClr>
                <a:schemeClr val="accent2"/>
              </a:buClr>
              <a:buSzPct val="85000"/>
              <a:buFont typeface="Georgia"/>
              <a:buChar char="▫"/>
            </a:pPr>
            <a:r>
              <a:rPr lang="en-US" dirty="0">
                <a:solidFill>
                  <a:schemeClr val="tx1"/>
                </a:solidFill>
              </a:rPr>
              <a:t>Address: University Avenue, 2109, </a:t>
            </a:r>
            <a:r>
              <a:rPr lang="en-US" dirty="0" err="1">
                <a:solidFill>
                  <a:schemeClr val="tx1"/>
                </a:solidFill>
              </a:rPr>
              <a:t>Aglantzia</a:t>
            </a:r>
            <a:r>
              <a:rPr lang="en-US" dirty="0">
                <a:solidFill>
                  <a:schemeClr val="tx1"/>
                </a:solidFill>
              </a:rPr>
              <a:t>, Nicosia (</a:t>
            </a:r>
            <a:r>
              <a:rPr lang="en-US" dirty="0" err="1">
                <a:solidFill>
                  <a:schemeClr val="tx1"/>
                </a:solidFill>
              </a:rPr>
              <a:t>Athalassa</a:t>
            </a:r>
            <a:r>
              <a:rPr lang="en-US" dirty="0">
                <a:solidFill>
                  <a:schemeClr val="tx1"/>
                </a:solidFill>
              </a:rPr>
              <a:t> area)</a:t>
            </a:r>
          </a:p>
          <a:p>
            <a:pPr marL="658368" lvl="1" indent="-246888" algn="just">
              <a:lnSpc>
                <a:spcPct val="80000"/>
              </a:lnSpc>
              <a:spcBef>
                <a:spcPts val="300"/>
              </a:spcBef>
              <a:buClr>
                <a:schemeClr val="accent2"/>
              </a:buClr>
              <a:buSzPct val="85000"/>
              <a:buFont typeface="Georgia"/>
              <a:buChar char="▫"/>
            </a:pPr>
            <a:endParaRPr lang="en-US" dirty="0">
              <a:solidFill>
                <a:schemeClr val="tx1"/>
              </a:solidFill>
            </a:endParaRPr>
          </a:p>
          <a:p>
            <a:pPr marL="658368" lvl="1" indent="-246888" algn="just">
              <a:lnSpc>
                <a:spcPct val="80000"/>
              </a:lnSpc>
              <a:spcBef>
                <a:spcPts val="300"/>
              </a:spcBef>
              <a:buClr>
                <a:schemeClr val="accent2"/>
              </a:buClr>
              <a:buSzPct val="85000"/>
              <a:buFont typeface="Georgia"/>
              <a:buChar char="▫"/>
            </a:pPr>
            <a:r>
              <a:rPr lang="en-US" dirty="0">
                <a:solidFill>
                  <a:schemeClr val="tx1"/>
                </a:solidFill>
              </a:rPr>
              <a:t>The new university campus is a main stop in the routes of </a:t>
            </a:r>
            <a:br>
              <a:rPr lang="en-US" dirty="0">
                <a:solidFill>
                  <a:schemeClr val="tx1"/>
                </a:solidFill>
              </a:rPr>
            </a:br>
            <a:r>
              <a:rPr lang="en-US" dirty="0">
                <a:solidFill>
                  <a:schemeClr val="tx1"/>
                </a:solidFill>
              </a:rPr>
              <a:t>multiple bus lines that you can use to move into the rest of the city. </a:t>
            </a:r>
          </a:p>
          <a:p>
            <a:pPr marL="411480" lvl="1" indent="0" algn="just">
              <a:lnSpc>
                <a:spcPct val="80000"/>
              </a:lnSpc>
              <a:spcBef>
                <a:spcPts val="300"/>
              </a:spcBef>
              <a:buClr>
                <a:schemeClr val="accent2"/>
              </a:buClr>
              <a:buSzPct val="85000"/>
            </a:pPr>
            <a:endParaRPr lang="en-US" dirty="0">
              <a:solidFill>
                <a:schemeClr val="tx1"/>
              </a:solidFill>
            </a:endParaRPr>
          </a:p>
          <a:p>
            <a:pPr marL="658368" lvl="1" indent="-246888" algn="just">
              <a:lnSpc>
                <a:spcPct val="80000"/>
              </a:lnSpc>
              <a:spcBef>
                <a:spcPts val="300"/>
              </a:spcBef>
              <a:buClr>
                <a:schemeClr val="accent2"/>
              </a:buClr>
              <a:buSzPct val="85000"/>
              <a:buFont typeface="Georgia"/>
              <a:buChar char="▫"/>
            </a:pPr>
            <a:r>
              <a:rPr lang="en-US" altLang="en-US" dirty="0">
                <a:solidFill>
                  <a:schemeClr val="tx1"/>
                </a:solidFill>
              </a:rPr>
              <a:t>Easy to arrive by taxi as well. </a:t>
            </a:r>
          </a:p>
          <a:p>
            <a:pPr marL="658368" lvl="1" indent="-246888" algn="just">
              <a:lnSpc>
                <a:spcPct val="80000"/>
              </a:lnSpc>
              <a:spcBef>
                <a:spcPts val="300"/>
              </a:spcBef>
              <a:buClr>
                <a:schemeClr val="accent2"/>
              </a:buClr>
              <a:buSzPct val="85000"/>
            </a:pPr>
            <a:endParaRPr lang="en-US" altLang="en-US" dirty="0">
              <a:solidFill>
                <a:schemeClr val="accent2"/>
              </a:solidFill>
              <a:latin typeface="+mn-lt"/>
              <a:ea typeface="+mn-ea"/>
              <a:cs typeface="+mn-cs"/>
            </a:endParaRPr>
          </a:p>
          <a:p>
            <a:pPr marL="1010793" lvl="2" indent="-246888" algn="just">
              <a:lnSpc>
                <a:spcPct val="80000"/>
              </a:lnSpc>
              <a:spcBef>
                <a:spcPts val="300"/>
              </a:spcBef>
              <a:buClr>
                <a:schemeClr val="accent2"/>
              </a:buClr>
              <a:buSzPct val="85000"/>
              <a:buFont typeface="Georgia"/>
              <a:buChar char="▫"/>
            </a:pPr>
            <a:endParaRPr lang="en-US" altLang="en-US" dirty="0">
              <a:solidFill>
                <a:schemeClr val="accent2"/>
              </a:solidFill>
            </a:endParaRPr>
          </a:p>
          <a:p>
            <a:pPr marL="1010793" lvl="2" indent="-246888" algn="just">
              <a:lnSpc>
                <a:spcPct val="80000"/>
              </a:lnSpc>
              <a:spcBef>
                <a:spcPts val="300"/>
              </a:spcBef>
              <a:buClr>
                <a:schemeClr val="accent2"/>
              </a:buClr>
              <a:buSzPct val="85000"/>
              <a:buFont typeface="Georgia"/>
              <a:buChar char="▫"/>
            </a:pPr>
            <a:endParaRPr lang="en-US" altLang="en-US" dirty="0">
              <a:solidFill>
                <a:schemeClr val="accent2"/>
              </a:solidFill>
            </a:endParaRPr>
          </a:p>
          <a:p>
            <a:pPr marL="1010793" lvl="2" indent="-246888" algn="just">
              <a:lnSpc>
                <a:spcPct val="80000"/>
              </a:lnSpc>
              <a:spcBef>
                <a:spcPts val="300"/>
              </a:spcBef>
              <a:buClr>
                <a:schemeClr val="accent2"/>
              </a:buClr>
              <a:buSzPct val="85000"/>
              <a:buFont typeface="Georgia"/>
              <a:buChar char="▫"/>
            </a:pPr>
            <a:endParaRPr lang="en-US" altLang="en-US" dirty="0">
              <a:solidFill>
                <a:schemeClr val="accent2"/>
              </a:solidFill>
              <a:latin typeface="+mn-lt"/>
              <a:ea typeface="+mn-ea"/>
              <a:cs typeface="+mn-cs"/>
            </a:endParaRPr>
          </a:p>
        </p:txBody>
      </p:sp>
    </p:spTree>
    <p:extLst>
      <p:ext uri="{BB962C8B-B14F-4D97-AF65-F5344CB8AC3E}">
        <p14:creationId xmlns:p14="http://schemas.microsoft.com/office/powerpoint/2010/main" val="117210666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2"/>
          <p:cNvSpPr txBox="1">
            <a:spLocks noChangeArrowheads="1"/>
          </p:cNvSpPr>
          <p:nvPr/>
        </p:nvSpPr>
        <p:spPr bwMode="auto">
          <a:xfrm>
            <a:off x="457200" y="944562"/>
            <a:ext cx="8229600" cy="960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1pPr>
            <a:lvl2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2pPr>
            <a:lvl3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9pPr>
          </a:lstStyle>
          <a:p>
            <a:pPr algn="ctr">
              <a:buClrTx/>
            </a:pPr>
            <a:r>
              <a:rPr lang="en-GB" altLang="en-US" sz="4000" b="1" dirty="0">
                <a:solidFill>
                  <a:schemeClr val="tx1"/>
                </a:solidFill>
              </a:rPr>
              <a:t>Accommodation in Nicosia </a:t>
            </a:r>
          </a:p>
        </p:txBody>
      </p:sp>
      <p:sp>
        <p:nvSpPr>
          <p:cNvPr id="13316" name="Text Box 3"/>
          <p:cNvSpPr txBox="1">
            <a:spLocks noChangeArrowheads="1"/>
          </p:cNvSpPr>
          <p:nvPr/>
        </p:nvSpPr>
        <p:spPr bwMode="auto">
          <a:xfrm>
            <a:off x="457200" y="1676400"/>
            <a:ext cx="8458200" cy="43245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1313" indent="-341313">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1pPr>
            <a:lvl2pPr marL="668338" indent="-325438">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2pPr>
            <a:lvl3pPr marL="1020763" indent="-349250">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9pPr>
          </a:lstStyle>
          <a:p>
            <a:pPr marL="411480" lvl="1" indent="0" algn="just">
              <a:lnSpc>
                <a:spcPct val="80000"/>
              </a:lnSpc>
              <a:spcBef>
                <a:spcPts val="300"/>
              </a:spcBef>
              <a:buClr>
                <a:schemeClr val="accent2"/>
              </a:buClr>
              <a:buSzPct val="85000"/>
            </a:pPr>
            <a:r>
              <a:rPr lang="en-US" altLang="en-US" dirty="0">
                <a:solidFill>
                  <a:schemeClr val="accent2"/>
                </a:solidFill>
                <a:latin typeface="+mn-lt"/>
                <a:ea typeface="+mn-ea"/>
                <a:cs typeface="+mn-cs"/>
              </a:rPr>
              <a:t>            </a:t>
            </a:r>
          </a:p>
          <a:p>
            <a:pPr marL="182880" lvl="1" indent="-182880" algn="just">
              <a:lnSpc>
                <a:spcPct val="90000"/>
              </a:lnSpc>
              <a:spcBef>
                <a:spcPct val="20000"/>
              </a:spcBef>
              <a:buClr>
                <a:schemeClr val="accent1"/>
              </a:buClr>
              <a:buSzPct val="85000"/>
              <a:buFont typeface="Arial" pitchFamily="34" charset="0"/>
              <a:buChar char="•"/>
            </a:pPr>
            <a:r>
              <a:rPr lang="en-US" altLang="en-US" sz="2000" b="1" dirty="0">
                <a:solidFill>
                  <a:schemeClr val="tx1"/>
                </a:solidFill>
              </a:rPr>
              <a:t>Hotels in the city center:</a:t>
            </a:r>
            <a:endParaRPr lang="en-US" altLang="en-US" dirty="0">
              <a:solidFill>
                <a:schemeClr val="accent2"/>
              </a:solidFill>
            </a:endParaRPr>
          </a:p>
          <a:p>
            <a:pPr marL="1010793" lvl="2" indent="-246888" algn="just">
              <a:lnSpc>
                <a:spcPct val="80000"/>
              </a:lnSpc>
              <a:spcBef>
                <a:spcPts val="300"/>
              </a:spcBef>
              <a:buClr>
                <a:schemeClr val="accent2"/>
              </a:buClr>
              <a:buSzPct val="85000"/>
              <a:buFont typeface="Georgia"/>
              <a:buChar char="▫"/>
            </a:pPr>
            <a:r>
              <a:rPr lang="en-US" altLang="en-US" dirty="0">
                <a:solidFill>
                  <a:schemeClr val="accent2"/>
                </a:solidFill>
              </a:rPr>
              <a:t>Castelli Hotel: </a:t>
            </a:r>
            <a:r>
              <a:rPr lang="en-US" altLang="en-US" dirty="0">
                <a:solidFill>
                  <a:schemeClr val="accent2"/>
                </a:solidFill>
                <a:hlinkClick r:id="rId3"/>
              </a:rPr>
              <a:t>www.castellihotel.com.cy</a:t>
            </a:r>
            <a:endParaRPr lang="en-US" altLang="en-US" dirty="0">
              <a:solidFill>
                <a:schemeClr val="accent2"/>
              </a:solidFill>
            </a:endParaRPr>
          </a:p>
          <a:p>
            <a:pPr marL="1010793" lvl="2" indent="-246888" algn="just">
              <a:lnSpc>
                <a:spcPct val="80000"/>
              </a:lnSpc>
              <a:spcBef>
                <a:spcPts val="300"/>
              </a:spcBef>
              <a:buClr>
                <a:schemeClr val="accent2"/>
              </a:buClr>
              <a:buSzPct val="85000"/>
              <a:buFont typeface="Georgia"/>
              <a:buChar char="▫"/>
            </a:pPr>
            <a:r>
              <a:rPr lang="en-US" altLang="en-US" dirty="0">
                <a:solidFill>
                  <a:schemeClr val="accent2"/>
                </a:solidFill>
              </a:rPr>
              <a:t>Centrum Hotel:  </a:t>
            </a:r>
            <a:r>
              <a:rPr lang="en-US" altLang="en-US" dirty="0">
                <a:solidFill>
                  <a:schemeClr val="accent2"/>
                </a:solidFill>
                <a:hlinkClick r:id="rId4"/>
              </a:rPr>
              <a:t>https://centrumhotelcyprus.com/</a:t>
            </a:r>
            <a:r>
              <a:rPr lang="en-US" altLang="en-US" dirty="0">
                <a:solidFill>
                  <a:schemeClr val="accent2"/>
                </a:solidFill>
              </a:rPr>
              <a:t>  </a:t>
            </a:r>
            <a:endParaRPr lang="en-US" altLang="en-US" dirty="0">
              <a:solidFill>
                <a:schemeClr val="tx1"/>
              </a:solidFill>
            </a:endParaRPr>
          </a:p>
          <a:p>
            <a:pPr marL="1010793" lvl="2" indent="-246888" algn="just">
              <a:lnSpc>
                <a:spcPct val="80000"/>
              </a:lnSpc>
              <a:spcBef>
                <a:spcPts val="300"/>
              </a:spcBef>
              <a:buClr>
                <a:schemeClr val="accent2"/>
              </a:buClr>
              <a:buSzPct val="85000"/>
              <a:buFont typeface="Georgia"/>
              <a:buChar char="▫"/>
            </a:pPr>
            <a:r>
              <a:rPr lang="en-US" altLang="en-US" dirty="0" err="1">
                <a:solidFill>
                  <a:schemeClr val="accent2"/>
                </a:solidFill>
              </a:rPr>
              <a:t>Royiatiko</a:t>
            </a:r>
            <a:r>
              <a:rPr lang="en-US" altLang="en-US" dirty="0">
                <a:solidFill>
                  <a:schemeClr val="accent2"/>
                </a:solidFill>
              </a:rPr>
              <a:t> Hotel: </a:t>
            </a:r>
            <a:r>
              <a:rPr lang="en-US" altLang="en-US" dirty="0">
                <a:solidFill>
                  <a:schemeClr val="accent2"/>
                </a:solidFill>
                <a:hlinkClick r:id="rId5"/>
              </a:rPr>
              <a:t>http://royiatikohotel.com.cy/</a:t>
            </a:r>
            <a:r>
              <a:rPr lang="en-US" altLang="en-US" dirty="0">
                <a:solidFill>
                  <a:schemeClr val="accent2"/>
                </a:solidFill>
              </a:rPr>
              <a:t> </a:t>
            </a:r>
          </a:p>
          <a:p>
            <a:pPr marL="1010793" lvl="2" indent="-246888" algn="just">
              <a:lnSpc>
                <a:spcPct val="80000"/>
              </a:lnSpc>
              <a:spcBef>
                <a:spcPts val="300"/>
              </a:spcBef>
              <a:buClr>
                <a:schemeClr val="accent2"/>
              </a:buClr>
              <a:buSzPct val="85000"/>
              <a:buFont typeface="Georgia"/>
              <a:buChar char="▫"/>
            </a:pPr>
            <a:r>
              <a:rPr lang="en-US" altLang="en-US" dirty="0">
                <a:solidFill>
                  <a:schemeClr val="accent2"/>
                </a:solidFill>
              </a:rPr>
              <a:t>Altius Boutique Hotel: </a:t>
            </a:r>
            <a:r>
              <a:rPr lang="en-US" altLang="en-US" dirty="0">
                <a:solidFill>
                  <a:schemeClr val="accent2"/>
                </a:solidFill>
                <a:hlinkClick r:id="rId6"/>
              </a:rPr>
              <a:t>https://altiushotel.com/</a:t>
            </a:r>
            <a:r>
              <a:rPr lang="en-US" altLang="en-US" dirty="0">
                <a:solidFill>
                  <a:schemeClr val="accent2"/>
                </a:solidFill>
              </a:rPr>
              <a:t> </a:t>
            </a:r>
          </a:p>
          <a:p>
            <a:pPr marL="1010793" lvl="2" indent="-246888" algn="just">
              <a:lnSpc>
                <a:spcPct val="80000"/>
              </a:lnSpc>
              <a:spcBef>
                <a:spcPts val="300"/>
              </a:spcBef>
              <a:buClr>
                <a:schemeClr val="accent2"/>
              </a:buClr>
              <a:buSzPct val="85000"/>
              <a:buFont typeface="Georgia"/>
              <a:buChar char="▫"/>
            </a:pPr>
            <a:r>
              <a:rPr lang="en-US" altLang="en-US" dirty="0">
                <a:solidFill>
                  <a:schemeClr val="accent2"/>
                </a:solidFill>
              </a:rPr>
              <a:t>The Sendal Boutique Hotel: </a:t>
            </a:r>
            <a:r>
              <a:rPr lang="en-US" altLang="en-US" dirty="0">
                <a:solidFill>
                  <a:schemeClr val="accent2"/>
                </a:solidFill>
                <a:hlinkClick r:id="rId7"/>
              </a:rPr>
              <a:t>https://www.thesendal.com/</a:t>
            </a:r>
            <a:endParaRPr lang="en-US" altLang="en-US" dirty="0">
              <a:solidFill>
                <a:schemeClr val="accent2"/>
              </a:solidFill>
            </a:endParaRPr>
          </a:p>
          <a:p>
            <a:pPr marL="1010793" lvl="2" indent="-246888" algn="just">
              <a:lnSpc>
                <a:spcPct val="80000"/>
              </a:lnSpc>
              <a:spcBef>
                <a:spcPts val="300"/>
              </a:spcBef>
              <a:buClr>
                <a:schemeClr val="accent2"/>
              </a:buClr>
              <a:buSzPct val="85000"/>
              <a:buFont typeface="Georgia"/>
              <a:buChar char="▫"/>
            </a:pPr>
            <a:r>
              <a:rPr lang="en-US" dirty="0">
                <a:solidFill>
                  <a:schemeClr val="accent2"/>
                </a:solidFill>
              </a:rPr>
              <a:t>MAP Boutique Hotel: </a:t>
            </a:r>
            <a:r>
              <a:rPr lang="en-US" dirty="0">
                <a:solidFill>
                  <a:schemeClr val="accent2"/>
                </a:solidFill>
                <a:hlinkClick r:id="rId8"/>
              </a:rPr>
              <a:t>https://www.maphotel.com.cy/</a:t>
            </a:r>
            <a:endParaRPr lang="en-US" dirty="0">
              <a:solidFill>
                <a:schemeClr val="accent2"/>
              </a:solidFill>
            </a:endParaRPr>
          </a:p>
          <a:p>
            <a:pPr marL="1010793" lvl="2" indent="-246888" algn="just">
              <a:lnSpc>
                <a:spcPct val="80000"/>
              </a:lnSpc>
              <a:spcBef>
                <a:spcPts val="300"/>
              </a:spcBef>
              <a:buClr>
                <a:schemeClr val="accent2"/>
              </a:buClr>
              <a:buSzPct val="85000"/>
              <a:buFont typeface="Georgia"/>
              <a:buChar char="▫"/>
            </a:pPr>
            <a:r>
              <a:rPr lang="en-US" dirty="0">
                <a:solidFill>
                  <a:schemeClr val="accent2"/>
                </a:solidFill>
              </a:rPr>
              <a:t>Madama Residence: </a:t>
            </a:r>
            <a:r>
              <a:rPr lang="en-US" dirty="0">
                <a:solidFill>
                  <a:schemeClr val="accent2"/>
                </a:solidFill>
                <a:hlinkClick r:id="rId9"/>
              </a:rPr>
              <a:t>https://madama.com.cy/</a:t>
            </a:r>
            <a:endParaRPr lang="en-US" dirty="0">
              <a:solidFill>
                <a:schemeClr val="accent2"/>
              </a:solidFill>
            </a:endParaRPr>
          </a:p>
          <a:p>
            <a:pPr marL="1010793" lvl="2" indent="-246888" algn="just">
              <a:lnSpc>
                <a:spcPct val="80000"/>
              </a:lnSpc>
              <a:spcBef>
                <a:spcPts val="300"/>
              </a:spcBef>
              <a:buClr>
                <a:schemeClr val="accent2"/>
              </a:buClr>
              <a:buSzPct val="85000"/>
              <a:buFont typeface="Georgia"/>
              <a:buChar char="▫"/>
            </a:pPr>
            <a:r>
              <a:rPr lang="en-US" dirty="0">
                <a:solidFill>
                  <a:schemeClr val="accent2"/>
                </a:solidFill>
              </a:rPr>
              <a:t>Gate Twenty Two Boutique Hotel: </a:t>
            </a:r>
            <a:r>
              <a:rPr lang="en-US" dirty="0">
                <a:solidFill>
                  <a:schemeClr val="accent2"/>
                </a:solidFill>
                <a:hlinkClick r:id="rId10"/>
              </a:rPr>
              <a:t>https://gate22hotel.com/</a:t>
            </a:r>
            <a:endParaRPr lang="en-US" dirty="0">
              <a:solidFill>
                <a:schemeClr val="accent2"/>
              </a:solidFill>
            </a:endParaRPr>
          </a:p>
          <a:p>
            <a:pPr marL="1010793" lvl="2" indent="-246888" algn="just">
              <a:lnSpc>
                <a:spcPct val="80000"/>
              </a:lnSpc>
              <a:spcBef>
                <a:spcPts val="300"/>
              </a:spcBef>
              <a:buClr>
                <a:schemeClr val="accent2"/>
              </a:buClr>
              <a:buSzPct val="85000"/>
              <a:buFont typeface="Georgia"/>
              <a:buChar char="▫"/>
            </a:pPr>
            <a:r>
              <a:rPr lang="en-US" altLang="en-US" dirty="0">
                <a:solidFill>
                  <a:schemeClr val="accent2"/>
                </a:solidFill>
              </a:rPr>
              <a:t>Classic Hotel: </a:t>
            </a:r>
            <a:r>
              <a:rPr lang="en-US" altLang="en-US" dirty="0">
                <a:solidFill>
                  <a:schemeClr val="accent2"/>
                </a:solidFill>
                <a:hlinkClick r:id="rId11"/>
              </a:rPr>
              <a:t>www.classic.com.cy</a:t>
            </a:r>
            <a:endParaRPr lang="en-US" altLang="en-US" sz="2000" b="1" dirty="0">
              <a:solidFill>
                <a:schemeClr val="tx1"/>
              </a:solidFill>
              <a:latin typeface="+mn-lt"/>
              <a:ea typeface="+mn-ea"/>
              <a:cs typeface="+mn-cs"/>
            </a:endParaRPr>
          </a:p>
          <a:p>
            <a:pPr marL="182880" lvl="1" indent="-182880" algn="just">
              <a:lnSpc>
                <a:spcPct val="90000"/>
              </a:lnSpc>
              <a:spcBef>
                <a:spcPct val="20000"/>
              </a:spcBef>
              <a:buClr>
                <a:schemeClr val="accent1"/>
              </a:buClr>
              <a:buSzPct val="85000"/>
              <a:buFont typeface="Arial" pitchFamily="34" charset="0"/>
              <a:buChar char="•"/>
            </a:pPr>
            <a:r>
              <a:rPr lang="en-US" altLang="en-US" sz="2000" b="1" dirty="0">
                <a:solidFill>
                  <a:schemeClr val="tx1"/>
                </a:solidFill>
                <a:latin typeface="+mn-lt"/>
                <a:ea typeface="+mn-ea"/>
                <a:cs typeface="+mn-cs"/>
              </a:rPr>
              <a:t>Hotels outside the city center:</a:t>
            </a:r>
            <a:endParaRPr lang="en-US" altLang="en-US" dirty="0">
              <a:solidFill>
                <a:schemeClr val="accent2"/>
              </a:solidFill>
              <a:latin typeface="+mn-lt"/>
              <a:ea typeface="+mn-ea"/>
              <a:cs typeface="+mn-cs"/>
            </a:endParaRPr>
          </a:p>
          <a:p>
            <a:pPr marL="1010793" lvl="2" indent="-246888" algn="just">
              <a:lnSpc>
                <a:spcPct val="80000"/>
              </a:lnSpc>
              <a:spcBef>
                <a:spcPts val="300"/>
              </a:spcBef>
              <a:buClr>
                <a:schemeClr val="accent2"/>
              </a:buClr>
              <a:buSzPct val="85000"/>
              <a:buFont typeface="Georgia"/>
              <a:buChar char="▫"/>
            </a:pPr>
            <a:r>
              <a:rPr lang="en-US" altLang="en-US" dirty="0">
                <a:solidFill>
                  <a:schemeClr val="accent2"/>
                </a:solidFill>
              </a:rPr>
              <a:t>Cleopatra Hotel: </a:t>
            </a:r>
            <a:r>
              <a:rPr lang="en-US" altLang="en-US" dirty="0">
                <a:solidFill>
                  <a:schemeClr val="accent2"/>
                </a:solidFill>
                <a:hlinkClick r:id="rId12"/>
              </a:rPr>
              <a:t>https://cleopatrahotel.com-hotel.com/</a:t>
            </a:r>
            <a:r>
              <a:rPr lang="en-US" altLang="en-US" dirty="0">
                <a:solidFill>
                  <a:schemeClr val="accent2"/>
                </a:solidFill>
              </a:rPr>
              <a:t> </a:t>
            </a:r>
            <a:r>
              <a:rPr lang="en-US" altLang="en-US" u="sng" dirty="0">
                <a:solidFill>
                  <a:srgbClr val="00B050"/>
                </a:solidFill>
              </a:rPr>
              <a:t>(has a pool)</a:t>
            </a:r>
          </a:p>
          <a:p>
            <a:pPr marL="1010793" lvl="2" indent="-246888" algn="just">
              <a:lnSpc>
                <a:spcPct val="80000"/>
              </a:lnSpc>
              <a:spcBef>
                <a:spcPts val="300"/>
              </a:spcBef>
              <a:buClr>
                <a:schemeClr val="accent2"/>
              </a:buClr>
              <a:buSzPct val="85000"/>
              <a:buFont typeface="Georgia"/>
              <a:buChar char="▫"/>
            </a:pPr>
            <a:r>
              <a:rPr lang="en-US" altLang="en-US" dirty="0" err="1">
                <a:solidFill>
                  <a:schemeClr val="accent2"/>
                </a:solidFill>
              </a:rPr>
              <a:t>Semeli</a:t>
            </a:r>
            <a:r>
              <a:rPr lang="en-US" altLang="en-US" dirty="0">
                <a:solidFill>
                  <a:schemeClr val="accent2"/>
                </a:solidFill>
              </a:rPr>
              <a:t> Hotel: </a:t>
            </a:r>
            <a:r>
              <a:rPr lang="en-US" altLang="en-US" dirty="0">
                <a:solidFill>
                  <a:schemeClr val="accent2"/>
                </a:solidFill>
                <a:hlinkClick r:id="rId13"/>
              </a:rPr>
              <a:t>https://www.semelihotel.com.cy/</a:t>
            </a:r>
            <a:r>
              <a:rPr lang="en-US" altLang="en-US" dirty="0">
                <a:solidFill>
                  <a:schemeClr val="accent2"/>
                </a:solidFill>
              </a:rPr>
              <a:t>      </a:t>
            </a:r>
          </a:p>
          <a:p>
            <a:pPr marL="1010793" lvl="2" indent="-246888" algn="just">
              <a:lnSpc>
                <a:spcPct val="80000"/>
              </a:lnSpc>
              <a:spcBef>
                <a:spcPts val="300"/>
              </a:spcBef>
              <a:buClr>
                <a:schemeClr val="accent2"/>
              </a:buClr>
              <a:buSzPct val="85000"/>
              <a:buFont typeface="Georgia"/>
              <a:buChar char="▫"/>
            </a:pPr>
            <a:r>
              <a:rPr lang="en-US" altLang="en-US" dirty="0">
                <a:solidFill>
                  <a:schemeClr val="accent2"/>
                </a:solidFill>
              </a:rPr>
              <a:t>Hilton Nicosia: </a:t>
            </a:r>
            <a:r>
              <a:rPr lang="en-US" altLang="en-US" dirty="0">
                <a:solidFill>
                  <a:schemeClr val="accent2"/>
                </a:solidFill>
                <a:hlinkClick r:id="rId14"/>
              </a:rPr>
              <a:t>http://hilton-park-nicosia.nicosia.top-hotels-cy.com/en/</a:t>
            </a:r>
            <a:r>
              <a:rPr lang="en-US" altLang="en-US" dirty="0">
                <a:solidFill>
                  <a:schemeClr val="accent2"/>
                </a:solidFill>
              </a:rPr>
              <a:t> </a:t>
            </a:r>
            <a:r>
              <a:rPr lang="en-US" altLang="en-US" u="sng" dirty="0">
                <a:solidFill>
                  <a:srgbClr val="00B050"/>
                </a:solidFill>
              </a:rPr>
              <a:t>(has a pool) </a:t>
            </a:r>
            <a:endParaRPr lang="en-US" altLang="en-US" b="1" u="sng" dirty="0">
              <a:solidFill>
                <a:srgbClr val="00B050"/>
              </a:solidFill>
              <a:latin typeface="+mn-lt"/>
              <a:ea typeface="+mn-ea"/>
              <a:cs typeface="+mn-cs"/>
            </a:endParaRPr>
          </a:p>
          <a:p>
            <a:pPr marL="1010793" lvl="2" indent="-246888" algn="just">
              <a:lnSpc>
                <a:spcPct val="80000"/>
              </a:lnSpc>
              <a:spcBef>
                <a:spcPts val="300"/>
              </a:spcBef>
              <a:buClr>
                <a:schemeClr val="accent2"/>
              </a:buClr>
              <a:buSzPct val="85000"/>
              <a:buFont typeface="Georgia"/>
              <a:buChar char="▫"/>
            </a:pPr>
            <a:r>
              <a:rPr lang="en-US" altLang="en-US" dirty="0" err="1">
                <a:solidFill>
                  <a:schemeClr val="accent2"/>
                </a:solidFill>
              </a:rPr>
              <a:t>Asty</a:t>
            </a:r>
            <a:r>
              <a:rPr lang="en-US" altLang="en-US" dirty="0">
                <a:solidFill>
                  <a:schemeClr val="accent2"/>
                </a:solidFill>
              </a:rPr>
              <a:t> hotel</a:t>
            </a:r>
            <a:r>
              <a:rPr lang="en-US" altLang="en-US" b="1" dirty="0">
                <a:solidFill>
                  <a:schemeClr val="accent2"/>
                </a:solidFill>
                <a:latin typeface="+mn-lt"/>
                <a:ea typeface="+mn-ea"/>
                <a:cs typeface="+mn-cs"/>
              </a:rPr>
              <a:t>: </a:t>
            </a:r>
            <a:r>
              <a:rPr lang="en-US" altLang="en-US" dirty="0">
                <a:solidFill>
                  <a:schemeClr val="accent2"/>
                </a:solidFill>
              </a:rPr>
              <a:t>https://www.astyhotel.com/</a:t>
            </a:r>
          </a:p>
        </p:txBody>
      </p:sp>
    </p:spTree>
    <p:extLst>
      <p:ext uri="{BB962C8B-B14F-4D97-AF65-F5344CB8AC3E}">
        <p14:creationId xmlns:p14="http://schemas.microsoft.com/office/powerpoint/2010/main" val="361550761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066800"/>
          </a:xfrm>
        </p:spPr>
        <p:txBody>
          <a:bodyPr>
            <a:normAutofit/>
          </a:bodyPr>
          <a:lstStyle/>
          <a:p>
            <a:pPr algn="ct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b="1" dirty="0">
                <a:solidFill>
                  <a:srgbClr val="003300"/>
                </a:solidFill>
                <a:latin typeface="Arial" charset="0"/>
                <a:ea typeface="Droid Sans Fallback" charset="0"/>
                <a:cs typeface="Droid Sans Fallback" charset="0"/>
              </a:rPr>
              <a:t>University of Cyprus</a:t>
            </a:r>
            <a:endParaRPr lang="en-GB" b="1" dirty="0">
              <a:solidFill>
                <a:srgbClr val="003300"/>
              </a:solidFill>
              <a:latin typeface="Arial" charset="0"/>
              <a:ea typeface="Droid Sans Fallback" charset="0"/>
              <a:cs typeface="Droid Sans Fallback" charset="0"/>
            </a:endParaRPr>
          </a:p>
        </p:txBody>
      </p:sp>
      <p:sp>
        <p:nvSpPr>
          <p:cNvPr id="3" name="Content Placeholder 2"/>
          <p:cNvSpPr>
            <a:spLocks noGrp="1"/>
          </p:cNvSpPr>
          <p:nvPr>
            <p:ph idx="1"/>
          </p:nvPr>
        </p:nvSpPr>
        <p:spPr/>
        <p:txBody>
          <a:bodyPr/>
          <a:lstStyle/>
          <a:p>
            <a:endParaRPr lang="en-GB"/>
          </a:p>
        </p:txBody>
      </p:sp>
      <p:pic>
        <p:nvPicPr>
          <p:cNvPr id="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125912"/>
            <a:ext cx="4500563" cy="28082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4125912"/>
            <a:ext cx="4648200" cy="28082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687317"/>
            <a:ext cx="4500563" cy="24685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00563" y="1677987"/>
            <a:ext cx="4643437" cy="24479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353135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additive="repl">
                                        <p:cTn id="6" dur="1" fill="hold">
                                          <p:stCondLst>
                                            <p:cond delay="0"/>
                                          </p:stCondLst>
                                        </p:cTn>
                                        <p:tgtEl>
                                          <p:spTgt spid="10"/>
                                        </p:tgtEl>
                                        <p:attrNameLst>
                                          <p:attrName>style.visibility</p:attrName>
                                        </p:attrNameLst>
                                      </p:cBhvr>
                                      <p:to>
                                        <p:strVal val="visible"/>
                                      </p:to>
                                    </p:set>
                                    <p:animEffect transition="in" filter="slide(fromLeft)">
                                      <p:cBhvr additive="repl">
                                        <p:cTn id="7" dur="500"/>
                                        <p:tgtEl>
                                          <p:spTgt spid="10"/>
                                        </p:tgtEl>
                                      </p:cBhvr>
                                    </p:animEffect>
                                  </p:childTnLst>
                                </p:cTn>
                              </p:par>
                              <p:par>
                                <p:cTn id="8" presetID="12" presetClass="entr" presetSubtype="2" fill="hold" nodeType="withEffect">
                                  <p:stCondLst>
                                    <p:cond delay="0"/>
                                  </p:stCondLst>
                                  <p:childTnLst>
                                    <p:set>
                                      <p:cBhvr additive="repl">
                                        <p:cTn id="9" dur="1" fill="hold">
                                          <p:stCondLst>
                                            <p:cond delay="0"/>
                                          </p:stCondLst>
                                        </p:cTn>
                                        <p:tgtEl>
                                          <p:spTgt spid="9"/>
                                        </p:tgtEl>
                                        <p:attrNameLst>
                                          <p:attrName>style.visibility</p:attrName>
                                        </p:attrNameLst>
                                      </p:cBhvr>
                                      <p:to>
                                        <p:strVal val="visible"/>
                                      </p:to>
                                    </p:set>
                                    <p:animEffect transition="in" filter="slide(fromRight)">
                                      <p:cBhvr additive="repl">
                                        <p:cTn id="10" dur="500"/>
                                        <p:tgtEl>
                                          <p:spTgt spid="9"/>
                                        </p:tgtEl>
                                      </p:cBhvr>
                                    </p:animEffect>
                                  </p:childTnLst>
                                </p:cTn>
                              </p:par>
                            </p:childTnLst>
                          </p:cTn>
                        </p:par>
                        <p:par>
                          <p:cTn id="11" fill="hold">
                            <p:stCondLst>
                              <p:cond delay="500"/>
                            </p:stCondLst>
                            <p:childTnLst>
                              <p:par>
                                <p:cTn id="12" presetID="12" presetClass="entr" presetSubtype="2" fill="hold" nodeType="afterEffect">
                                  <p:stCondLst>
                                    <p:cond delay="0"/>
                                  </p:stCondLst>
                                  <p:childTnLst>
                                    <p:set>
                                      <p:cBhvr additive="repl">
                                        <p:cTn id="13" dur="1" fill="hold">
                                          <p:stCondLst>
                                            <p:cond delay="0"/>
                                          </p:stCondLst>
                                        </p:cTn>
                                        <p:tgtEl>
                                          <p:spTgt spid="11"/>
                                        </p:tgtEl>
                                        <p:attrNameLst>
                                          <p:attrName>style.visibility</p:attrName>
                                        </p:attrNameLst>
                                      </p:cBhvr>
                                      <p:to>
                                        <p:strVal val="visible"/>
                                      </p:to>
                                    </p:set>
                                    <p:animEffect transition="in" filter="slide(fromRight)">
                                      <p:cBhvr additive="repl">
                                        <p:cTn id="14" dur="500"/>
                                        <p:tgtEl>
                                          <p:spTgt spid="11"/>
                                        </p:tgtEl>
                                      </p:cBhvr>
                                    </p:animEffect>
                                  </p:childTnLst>
                                </p:cTn>
                              </p:par>
                              <p:par>
                                <p:cTn id="15" presetID="12" presetClass="entr" presetSubtype="8" fill="hold" nodeType="withEffect">
                                  <p:stCondLst>
                                    <p:cond delay="0"/>
                                  </p:stCondLst>
                                  <p:childTnLst>
                                    <p:set>
                                      <p:cBhvr additive="repl">
                                        <p:cTn id="16" dur="1" fill="hold">
                                          <p:stCondLst>
                                            <p:cond delay="0"/>
                                          </p:stCondLst>
                                        </p:cTn>
                                        <p:tgtEl>
                                          <p:spTgt spid="8"/>
                                        </p:tgtEl>
                                        <p:attrNameLst>
                                          <p:attrName>style.visibility</p:attrName>
                                        </p:attrNameLst>
                                      </p:cBhvr>
                                      <p:to>
                                        <p:strVal val="visible"/>
                                      </p:to>
                                    </p:set>
                                    <p:animEffect transition="in" filter="slide(fromLeft)">
                                      <p:cBhvr additive="repl">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066800"/>
          </a:xfrm>
        </p:spPr>
        <p:txBody>
          <a:bodyPr>
            <a:normAutofit fontScale="90000"/>
          </a:bodyPr>
          <a:lstStyle/>
          <a:p>
            <a:pPr algn="ct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b="1" dirty="0">
                <a:solidFill>
                  <a:srgbClr val="003300"/>
                </a:solidFill>
                <a:latin typeface="Arial" charset="0"/>
                <a:ea typeface="Droid Sans Fallback" charset="0"/>
                <a:cs typeface="Droid Sans Fallback" charset="0"/>
              </a:rPr>
              <a:t>UCY New Library by famous Jean Nouvel</a:t>
            </a:r>
            <a:endParaRPr lang="en-GB" b="1" dirty="0">
              <a:solidFill>
                <a:srgbClr val="003300"/>
              </a:solidFill>
              <a:latin typeface="Arial" charset="0"/>
              <a:ea typeface="Droid Sans Fallback" charset="0"/>
              <a:cs typeface="Droid Sans Fallback"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3116" y="1825158"/>
            <a:ext cx="3054484" cy="4575642"/>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19650" y="1828800"/>
            <a:ext cx="3371850" cy="4495800"/>
          </a:xfrm>
          <a:prstGeom prst="rect">
            <a:avLst/>
          </a:prstGeom>
        </p:spPr>
      </p:pic>
    </p:spTree>
    <p:extLst>
      <p:ext uri="{BB962C8B-B14F-4D97-AF65-F5344CB8AC3E}">
        <p14:creationId xmlns:p14="http://schemas.microsoft.com/office/powerpoint/2010/main" val="4042437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2"/>
          <p:cNvSpPr txBox="1">
            <a:spLocks noChangeArrowheads="1"/>
          </p:cNvSpPr>
          <p:nvPr/>
        </p:nvSpPr>
        <p:spPr bwMode="auto">
          <a:xfrm>
            <a:off x="457200" y="944562"/>
            <a:ext cx="8229600" cy="960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1pPr>
            <a:lvl2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2pPr>
            <a:lvl3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9pPr>
          </a:lstStyle>
          <a:p>
            <a:pPr algn="ctr">
              <a:buClrTx/>
            </a:pPr>
            <a:r>
              <a:rPr lang="en-GB" altLang="en-US" sz="4000" b="1" dirty="0">
                <a:solidFill>
                  <a:schemeClr val="tx1"/>
                </a:solidFill>
              </a:rPr>
              <a:t>Flying to Cyprus</a:t>
            </a:r>
          </a:p>
        </p:txBody>
      </p:sp>
      <p:sp>
        <p:nvSpPr>
          <p:cNvPr id="13316" name="Text Box 3"/>
          <p:cNvSpPr txBox="1">
            <a:spLocks noChangeArrowheads="1"/>
          </p:cNvSpPr>
          <p:nvPr/>
        </p:nvSpPr>
        <p:spPr bwMode="auto">
          <a:xfrm>
            <a:off x="468313" y="2076279"/>
            <a:ext cx="8229600" cy="43245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1313" indent="-341313">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1pPr>
            <a:lvl2pPr marL="668338" indent="-325438">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2pPr>
            <a:lvl3pPr marL="1020763" indent="-349250">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9pPr>
          </a:lstStyle>
          <a:p>
            <a:pPr marL="182880" lvl="1" indent="-182880" algn="just">
              <a:lnSpc>
                <a:spcPct val="90000"/>
              </a:lnSpc>
              <a:spcBef>
                <a:spcPct val="20000"/>
              </a:spcBef>
              <a:buClr>
                <a:schemeClr val="accent1"/>
              </a:buClr>
              <a:buSzPct val="85000"/>
              <a:buFont typeface="Arial" pitchFamily="34" charset="0"/>
              <a:buChar char="•"/>
            </a:pPr>
            <a:r>
              <a:rPr lang="en-US" altLang="en-US" sz="2000" b="1" dirty="0">
                <a:solidFill>
                  <a:schemeClr val="tx1"/>
                </a:solidFill>
                <a:latin typeface="+mn-lt"/>
                <a:ea typeface="+mn-ea"/>
                <a:cs typeface="+mn-cs"/>
              </a:rPr>
              <a:t>AIRPORTS</a:t>
            </a:r>
          </a:p>
          <a:p>
            <a:pPr marL="658368" lvl="1" indent="-246888" algn="just">
              <a:lnSpc>
                <a:spcPct val="80000"/>
              </a:lnSpc>
              <a:spcBef>
                <a:spcPts val="300"/>
              </a:spcBef>
              <a:buClr>
                <a:schemeClr val="accent2"/>
              </a:buClr>
              <a:buSzPct val="85000"/>
              <a:buFont typeface="Georgia"/>
              <a:buChar char="▫"/>
            </a:pPr>
            <a:endParaRPr lang="en-US" altLang="en-US" dirty="0">
              <a:solidFill>
                <a:schemeClr val="accent2"/>
              </a:solidFill>
              <a:latin typeface="+mn-lt"/>
              <a:ea typeface="+mn-ea"/>
              <a:cs typeface="+mn-cs"/>
            </a:endParaRPr>
          </a:p>
          <a:p>
            <a:pPr marL="658368" lvl="1" indent="-246888" algn="just">
              <a:lnSpc>
                <a:spcPct val="80000"/>
              </a:lnSpc>
              <a:spcBef>
                <a:spcPts val="300"/>
              </a:spcBef>
              <a:buClr>
                <a:schemeClr val="accent2"/>
              </a:buClr>
              <a:buSzPct val="85000"/>
              <a:buFont typeface="Georgia"/>
              <a:buChar char="▫"/>
            </a:pPr>
            <a:r>
              <a:rPr lang="en-US" altLang="en-US" dirty="0">
                <a:solidFill>
                  <a:schemeClr val="accent2"/>
                </a:solidFill>
                <a:latin typeface="+mn-lt"/>
                <a:ea typeface="+mn-ea"/>
                <a:cs typeface="+mn-cs"/>
              </a:rPr>
              <a:t>Cyprus has two (2) airports:</a:t>
            </a:r>
          </a:p>
          <a:p>
            <a:pPr marL="658368" lvl="1" indent="-246888" algn="just">
              <a:lnSpc>
                <a:spcPct val="80000"/>
              </a:lnSpc>
              <a:spcBef>
                <a:spcPts val="300"/>
              </a:spcBef>
              <a:buClr>
                <a:schemeClr val="accent2"/>
              </a:buClr>
              <a:buSzPct val="85000"/>
              <a:buFont typeface="Georgia"/>
              <a:buChar char="▫"/>
            </a:pPr>
            <a:endParaRPr lang="en-US" altLang="en-US" dirty="0">
              <a:solidFill>
                <a:schemeClr val="accent2"/>
              </a:solidFill>
              <a:latin typeface="+mn-lt"/>
              <a:ea typeface="+mn-ea"/>
              <a:cs typeface="+mn-cs"/>
            </a:endParaRPr>
          </a:p>
          <a:p>
            <a:pPr marL="1010793" lvl="2" indent="-246888" algn="just">
              <a:lnSpc>
                <a:spcPct val="80000"/>
              </a:lnSpc>
              <a:spcBef>
                <a:spcPts val="300"/>
              </a:spcBef>
              <a:buClr>
                <a:schemeClr val="accent2"/>
              </a:buClr>
              <a:buSzPct val="85000"/>
              <a:buFont typeface="Georgia"/>
              <a:buChar char="▫"/>
            </a:pPr>
            <a:r>
              <a:rPr lang="en-US" altLang="en-US" dirty="0">
                <a:solidFill>
                  <a:schemeClr val="accent2"/>
                </a:solidFill>
                <a:latin typeface="+mn-lt"/>
                <a:ea typeface="+mn-ea"/>
                <a:cs typeface="+mn-cs"/>
              </a:rPr>
              <a:t>The </a:t>
            </a:r>
            <a:r>
              <a:rPr lang="en-US" altLang="en-US" dirty="0" err="1">
                <a:solidFill>
                  <a:schemeClr val="accent2"/>
                </a:solidFill>
                <a:latin typeface="+mn-lt"/>
                <a:ea typeface="+mn-ea"/>
                <a:cs typeface="+mn-cs"/>
              </a:rPr>
              <a:t>Larnaca</a:t>
            </a:r>
            <a:r>
              <a:rPr lang="en-US" altLang="en-US" dirty="0">
                <a:solidFill>
                  <a:schemeClr val="accent2"/>
                </a:solidFill>
                <a:latin typeface="+mn-lt"/>
                <a:ea typeface="+mn-ea"/>
                <a:cs typeface="+mn-cs"/>
              </a:rPr>
              <a:t> International Airport, which is located about 5km (3 miles) from </a:t>
            </a:r>
            <a:r>
              <a:rPr lang="en-US" altLang="en-US" dirty="0" err="1">
                <a:solidFill>
                  <a:schemeClr val="accent2"/>
                </a:solidFill>
                <a:latin typeface="+mn-lt"/>
                <a:ea typeface="+mn-ea"/>
                <a:cs typeface="+mn-cs"/>
              </a:rPr>
              <a:t>Larnaca</a:t>
            </a:r>
            <a:r>
              <a:rPr lang="en-US" altLang="en-US" dirty="0">
                <a:solidFill>
                  <a:schemeClr val="accent2"/>
                </a:solidFill>
                <a:latin typeface="+mn-lt"/>
                <a:ea typeface="+mn-ea"/>
                <a:cs typeface="+mn-cs"/>
              </a:rPr>
              <a:t> town centre.</a:t>
            </a:r>
          </a:p>
          <a:p>
            <a:pPr marL="658368" lvl="1" indent="-246888" algn="just">
              <a:lnSpc>
                <a:spcPct val="80000"/>
              </a:lnSpc>
              <a:spcBef>
                <a:spcPts val="300"/>
              </a:spcBef>
              <a:buClr>
                <a:schemeClr val="accent2"/>
              </a:buClr>
              <a:buSzPct val="85000"/>
              <a:buFont typeface="Georgia"/>
              <a:buChar char="▫"/>
            </a:pPr>
            <a:endParaRPr lang="en-US" altLang="en-US" dirty="0">
              <a:solidFill>
                <a:schemeClr val="accent2"/>
              </a:solidFill>
              <a:latin typeface="+mn-lt"/>
              <a:ea typeface="+mn-ea"/>
              <a:cs typeface="+mn-cs"/>
            </a:endParaRPr>
          </a:p>
          <a:p>
            <a:pPr marL="1010793" lvl="2" indent="-246888" algn="just">
              <a:lnSpc>
                <a:spcPct val="80000"/>
              </a:lnSpc>
              <a:spcBef>
                <a:spcPts val="300"/>
              </a:spcBef>
              <a:buClr>
                <a:schemeClr val="accent2"/>
              </a:buClr>
              <a:buSzPct val="85000"/>
              <a:buFont typeface="Georgia"/>
              <a:buChar char="▫"/>
            </a:pPr>
            <a:r>
              <a:rPr lang="en-US" altLang="en-US" dirty="0">
                <a:solidFill>
                  <a:schemeClr val="accent2"/>
                </a:solidFill>
                <a:latin typeface="+mn-lt"/>
                <a:ea typeface="+mn-ea"/>
                <a:cs typeface="+mn-cs"/>
              </a:rPr>
              <a:t>The </a:t>
            </a:r>
            <a:r>
              <a:rPr lang="en-US" altLang="en-US" dirty="0" err="1">
                <a:solidFill>
                  <a:schemeClr val="accent2"/>
                </a:solidFill>
                <a:latin typeface="+mn-lt"/>
                <a:ea typeface="+mn-ea"/>
                <a:cs typeface="+mn-cs"/>
              </a:rPr>
              <a:t>Paphos</a:t>
            </a:r>
            <a:r>
              <a:rPr lang="en-US" altLang="en-US" dirty="0">
                <a:solidFill>
                  <a:schemeClr val="accent2"/>
                </a:solidFill>
                <a:latin typeface="+mn-lt"/>
                <a:ea typeface="+mn-ea"/>
                <a:cs typeface="+mn-cs"/>
              </a:rPr>
              <a:t> International Airport, which is located about 15km (9 miles) from </a:t>
            </a:r>
            <a:r>
              <a:rPr lang="en-US" altLang="en-US" dirty="0" err="1">
                <a:solidFill>
                  <a:schemeClr val="accent2"/>
                </a:solidFill>
                <a:latin typeface="+mn-lt"/>
                <a:ea typeface="+mn-ea"/>
                <a:cs typeface="+mn-cs"/>
              </a:rPr>
              <a:t>Paphos</a:t>
            </a:r>
            <a:r>
              <a:rPr lang="en-US" altLang="en-US" dirty="0">
                <a:solidFill>
                  <a:schemeClr val="accent2"/>
                </a:solidFill>
                <a:latin typeface="+mn-lt"/>
                <a:ea typeface="+mn-ea"/>
                <a:cs typeface="+mn-cs"/>
              </a:rPr>
              <a:t> town </a:t>
            </a:r>
            <a:r>
              <a:rPr lang="en-US" altLang="en-US" dirty="0" err="1">
                <a:solidFill>
                  <a:schemeClr val="accent2"/>
                </a:solidFill>
                <a:latin typeface="+mn-lt"/>
                <a:ea typeface="+mn-ea"/>
                <a:cs typeface="+mn-cs"/>
              </a:rPr>
              <a:t>centre</a:t>
            </a:r>
            <a:r>
              <a:rPr lang="en-US" altLang="en-US" dirty="0">
                <a:solidFill>
                  <a:schemeClr val="accent2"/>
                </a:solidFill>
                <a:latin typeface="+mn-lt"/>
                <a:ea typeface="+mn-ea"/>
                <a:cs typeface="+mn-cs"/>
              </a:rPr>
              <a:t>.</a:t>
            </a:r>
          </a:p>
          <a:p>
            <a:pPr marL="182880" lvl="1" indent="-182880" algn="just">
              <a:lnSpc>
                <a:spcPct val="90000"/>
              </a:lnSpc>
              <a:spcBef>
                <a:spcPct val="20000"/>
              </a:spcBef>
              <a:buClr>
                <a:schemeClr val="accent1"/>
              </a:buClr>
              <a:buSzPct val="85000"/>
              <a:buFont typeface="Arial" pitchFamily="34" charset="0"/>
              <a:buChar char="•"/>
            </a:pPr>
            <a:endParaRPr lang="en-US" altLang="en-US" sz="2000" b="1" dirty="0">
              <a:solidFill>
                <a:schemeClr val="tx1"/>
              </a:solidFill>
              <a:latin typeface="+mn-lt"/>
              <a:ea typeface="+mn-ea"/>
              <a:cs typeface="+mn-cs"/>
            </a:endParaRPr>
          </a:p>
          <a:p>
            <a:pPr marL="331343" indent="-246888">
              <a:lnSpc>
                <a:spcPct val="80000"/>
              </a:lnSpc>
              <a:spcBef>
                <a:spcPts val="300"/>
              </a:spcBef>
              <a:buClr>
                <a:schemeClr val="accent2"/>
              </a:buClr>
              <a:buSzPct val="85000"/>
              <a:buFont typeface="Georgia"/>
              <a:buChar char="▫"/>
            </a:pPr>
            <a:endParaRPr lang="en-US" altLang="en-US" sz="2200" dirty="0">
              <a:solidFill>
                <a:schemeClr val="accent2"/>
              </a:solidFill>
              <a:latin typeface="+mn-lt"/>
              <a:ea typeface="+mn-ea"/>
              <a:cs typeface="+mn-cs"/>
            </a:endParaRPr>
          </a:p>
        </p:txBody>
      </p:sp>
    </p:spTree>
    <p:extLst>
      <p:ext uri="{BB962C8B-B14F-4D97-AF65-F5344CB8AC3E}">
        <p14:creationId xmlns:p14="http://schemas.microsoft.com/office/powerpoint/2010/main" val="383336077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2"/>
          <p:cNvSpPr txBox="1">
            <a:spLocks noChangeArrowheads="1"/>
          </p:cNvSpPr>
          <p:nvPr/>
        </p:nvSpPr>
        <p:spPr bwMode="auto">
          <a:xfrm>
            <a:off x="457200" y="944562"/>
            <a:ext cx="8229600" cy="960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1pPr>
            <a:lvl2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2pPr>
            <a:lvl3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9pPr>
          </a:lstStyle>
          <a:p>
            <a:pPr algn="ctr">
              <a:buClrTx/>
            </a:pPr>
            <a:r>
              <a:rPr lang="en-GB" altLang="en-US" sz="4000" b="1" dirty="0">
                <a:solidFill>
                  <a:schemeClr val="tx1"/>
                </a:solidFill>
              </a:rPr>
              <a:t>Reaching Nicosia</a:t>
            </a:r>
          </a:p>
        </p:txBody>
      </p:sp>
      <p:sp>
        <p:nvSpPr>
          <p:cNvPr id="13316" name="Text Box 3"/>
          <p:cNvSpPr txBox="1">
            <a:spLocks noChangeArrowheads="1"/>
          </p:cNvSpPr>
          <p:nvPr/>
        </p:nvSpPr>
        <p:spPr bwMode="auto">
          <a:xfrm>
            <a:off x="468313" y="1785927"/>
            <a:ext cx="8229600" cy="46148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1313" indent="-341313">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1pPr>
            <a:lvl2pPr marL="668338" indent="-325438">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2pPr>
            <a:lvl3pPr marL="1020763" indent="-349250">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9pPr>
          </a:lstStyle>
          <a:p>
            <a:pPr marL="182880" lvl="1" indent="-182880" algn="just">
              <a:lnSpc>
                <a:spcPct val="90000"/>
              </a:lnSpc>
              <a:spcBef>
                <a:spcPct val="20000"/>
              </a:spcBef>
              <a:buClr>
                <a:schemeClr val="accent1"/>
              </a:buClr>
              <a:buSzPct val="85000"/>
              <a:buFont typeface="Arial" pitchFamily="34" charset="0"/>
              <a:buChar char="•"/>
            </a:pPr>
            <a:r>
              <a:rPr lang="en-US" altLang="en-US" sz="2000" b="1" dirty="0" err="1">
                <a:solidFill>
                  <a:schemeClr val="tx1"/>
                </a:solidFill>
                <a:latin typeface="+mn-lt"/>
                <a:ea typeface="+mn-ea"/>
                <a:cs typeface="+mn-cs"/>
              </a:rPr>
              <a:t>Larnaca</a:t>
            </a:r>
            <a:r>
              <a:rPr lang="en-US" altLang="en-US" sz="2000" b="1" dirty="0">
                <a:solidFill>
                  <a:schemeClr val="tx1"/>
                </a:solidFill>
                <a:latin typeface="+mn-lt"/>
                <a:ea typeface="+mn-ea"/>
                <a:cs typeface="+mn-cs"/>
              </a:rPr>
              <a:t> Airport to Nicosia</a:t>
            </a:r>
            <a:endParaRPr lang="en-US" altLang="en-US" dirty="0">
              <a:solidFill>
                <a:schemeClr val="accent2"/>
              </a:solidFill>
              <a:latin typeface="+mn-lt"/>
              <a:ea typeface="+mn-ea"/>
              <a:cs typeface="+mn-cs"/>
            </a:endParaRPr>
          </a:p>
          <a:p>
            <a:pPr marL="658368" lvl="1" indent="-246888">
              <a:lnSpc>
                <a:spcPct val="80000"/>
              </a:lnSpc>
              <a:spcBef>
                <a:spcPts val="300"/>
              </a:spcBef>
              <a:buClr>
                <a:schemeClr val="accent2"/>
              </a:buClr>
              <a:buSzPct val="85000"/>
              <a:buFont typeface="Georgia"/>
              <a:buChar char="▫"/>
            </a:pPr>
            <a:r>
              <a:rPr lang="en-US" altLang="en-US" dirty="0">
                <a:solidFill>
                  <a:schemeClr val="accent2"/>
                </a:solidFill>
                <a:latin typeface="+mn-lt"/>
                <a:ea typeface="+mn-ea"/>
                <a:cs typeface="+mn-cs"/>
              </a:rPr>
              <a:t>The service from </a:t>
            </a:r>
            <a:r>
              <a:rPr lang="en-US" altLang="en-US" dirty="0" err="1">
                <a:solidFill>
                  <a:schemeClr val="accent2"/>
                </a:solidFill>
                <a:latin typeface="+mn-lt"/>
                <a:ea typeface="+mn-ea"/>
                <a:cs typeface="+mn-cs"/>
              </a:rPr>
              <a:t>Larnaca</a:t>
            </a:r>
            <a:r>
              <a:rPr lang="en-US" altLang="en-US" dirty="0">
                <a:solidFill>
                  <a:schemeClr val="accent2"/>
                </a:solidFill>
                <a:latin typeface="+mn-lt"/>
                <a:ea typeface="+mn-ea"/>
                <a:cs typeface="+mn-cs"/>
              </a:rPr>
              <a:t> Airport to Nicosia and reverse is provided by KAPNOS AIRPORTS SHUTTLE. Please visit their webpage for more information: </a:t>
            </a:r>
            <a:r>
              <a:rPr lang="en-US" altLang="en-US" dirty="0">
                <a:solidFill>
                  <a:schemeClr val="accent2"/>
                </a:solidFill>
                <a:latin typeface="+mn-lt"/>
                <a:ea typeface="+mn-ea"/>
                <a:cs typeface="+mn-cs"/>
                <a:hlinkClick r:id="rId3"/>
              </a:rPr>
              <a:t>www.kapnosairportshuttle.com</a:t>
            </a:r>
            <a:r>
              <a:rPr lang="en-US" altLang="en-US" dirty="0">
                <a:solidFill>
                  <a:schemeClr val="accent2"/>
                </a:solidFill>
                <a:latin typeface="+mn-lt"/>
                <a:ea typeface="+mn-ea"/>
                <a:cs typeface="+mn-cs"/>
              </a:rPr>
              <a:t>.</a:t>
            </a:r>
            <a:endParaRPr lang="en-GB" altLang="en-US" dirty="0">
              <a:solidFill>
                <a:schemeClr val="accent2"/>
              </a:solidFill>
              <a:latin typeface="+mn-lt"/>
              <a:ea typeface="+mn-ea"/>
              <a:cs typeface="+mn-cs"/>
            </a:endParaRPr>
          </a:p>
          <a:p>
            <a:pPr marL="658368" lvl="1" indent="-246888">
              <a:lnSpc>
                <a:spcPct val="80000"/>
              </a:lnSpc>
              <a:spcBef>
                <a:spcPts val="300"/>
              </a:spcBef>
              <a:buClr>
                <a:schemeClr val="accent2"/>
              </a:buClr>
              <a:buSzPct val="85000"/>
              <a:buFont typeface="Georgia"/>
              <a:buChar char="▫"/>
            </a:pPr>
            <a:r>
              <a:rPr lang="en-GB" altLang="en-US" dirty="0">
                <a:solidFill>
                  <a:schemeClr val="accent2"/>
                </a:solidFill>
                <a:latin typeface="+mn-lt"/>
                <a:ea typeface="+mn-ea"/>
                <a:cs typeface="+mn-cs"/>
              </a:rPr>
              <a:t>A one-way ticket costs €9.00. </a:t>
            </a:r>
          </a:p>
          <a:p>
            <a:pPr marL="182880" lvl="1" indent="-182880" algn="just">
              <a:lnSpc>
                <a:spcPct val="90000"/>
              </a:lnSpc>
              <a:spcBef>
                <a:spcPct val="20000"/>
              </a:spcBef>
              <a:buClr>
                <a:schemeClr val="accent1"/>
              </a:buClr>
              <a:buSzPct val="85000"/>
            </a:pPr>
            <a:endParaRPr lang="en-US" altLang="en-US" dirty="0">
              <a:solidFill>
                <a:schemeClr val="accent2"/>
              </a:solidFill>
              <a:latin typeface="+mn-lt"/>
              <a:ea typeface="+mn-ea"/>
              <a:cs typeface="+mn-cs"/>
            </a:endParaRPr>
          </a:p>
          <a:p>
            <a:pPr marL="182880" lvl="1" indent="-182880" algn="just">
              <a:lnSpc>
                <a:spcPct val="90000"/>
              </a:lnSpc>
              <a:spcBef>
                <a:spcPct val="20000"/>
              </a:spcBef>
              <a:buClr>
                <a:schemeClr val="accent1"/>
              </a:buClr>
              <a:buSzPct val="85000"/>
              <a:buFont typeface="Arial" pitchFamily="34" charset="0"/>
              <a:buChar char="•"/>
            </a:pPr>
            <a:r>
              <a:rPr lang="en-US" altLang="en-US" sz="2000" b="1" dirty="0" err="1">
                <a:solidFill>
                  <a:schemeClr val="tx1"/>
                </a:solidFill>
                <a:latin typeface="+mn-lt"/>
                <a:ea typeface="+mn-ea"/>
                <a:cs typeface="+mn-cs"/>
              </a:rPr>
              <a:t>Paphos</a:t>
            </a:r>
            <a:r>
              <a:rPr lang="en-US" altLang="en-US" sz="2000" b="1" dirty="0">
                <a:solidFill>
                  <a:schemeClr val="tx1"/>
                </a:solidFill>
                <a:latin typeface="+mn-lt"/>
                <a:ea typeface="+mn-ea"/>
                <a:cs typeface="+mn-cs"/>
              </a:rPr>
              <a:t> Airport to Nicosia</a:t>
            </a:r>
          </a:p>
          <a:p>
            <a:pPr marL="535305" lvl="2" indent="-182880">
              <a:lnSpc>
                <a:spcPct val="90000"/>
              </a:lnSpc>
              <a:spcBef>
                <a:spcPct val="20000"/>
              </a:spcBef>
              <a:buClr>
                <a:schemeClr val="accent1"/>
              </a:buClr>
              <a:buSzPct val="85000"/>
              <a:buFont typeface="Arial" pitchFamily="34" charset="0"/>
              <a:buChar char="•"/>
            </a:pPr>
            <a:r>
              <a:rPr lang="en-US" altLang="en-US" sz="2000" b="1" dirty="0">
                <a:solidFill>
                  <a:schemeClr val="accent2"/>
                </a:solidFill>
                <a:latin typeface="+mn-lt"/>
                <a:ea typeface="+mn-ea"/>
                <a:cs typeface="+mn-cs"/>
              </a:rPr>
              <a:t>Shuttle:</a:t>
            </a:r>
            <a:r>
              <a:rPr lang="en-US" altLang="en-US" dirty="0">
                <a:solidFill>
                  <a:schemeClr val="accent2"/>
                </a:solidFill>
                <a:latin typeface="+mn-lt"/>
                <a:ea typeface="+mn-ea"/>
                <a:cs typeface="+mn-cs"/>
              </a:rPr>
              <a:t> The service from </a:t>
            </a:r>
            <a:r>
              <a:rPr lang="en-US" altLang="en-US" dirty="0" err="1">
                <a:solidFill>
                  <a:schemeClr val="accent2"/>
                </a:solidFill>
                <a:latin typeface="+mn-lt"/>
                <a:ea typeface="+mn-ea"/>
                <a:cs typeface="+mn-cs"/>
              </a:rPr>
              <a:t>Paphos</a:t>
            </a:r>
            <a:r>
              <a:rPr lang="en-US" altLang="en-US" dirty="0">
                <a:solidFill>
                  <a:schemeClr val="accent2"/>
                </a:solidFill>
                <a:latin typeface="+mn-lt"/>
                <a:ea typeface="+mn-ea"/>
                <a:cs typeface="+mn-cs"/>
              </a:rPr>
              <a:t> Airport to Nicosia and reverse is provided by KAPNOS AIRPORTS SHUTTLE. Please visit their webpage for more information: </a:t>
            </a:r>
            <a:r>
              <a:rPr lang="en-US" altLang="en-US" dirty="0">
                <a:solidFill>
                  <a:schemeClr val="accent2"/>
                </a:solidFill>
                <a:latin typeface="+mn-lt"/>
                <a:ea typeface="+mn-ea"/>
                <a:cs typeface="+mn-cs"/>
                <a:hlinkClick r:id="rId4"/>
              </a:rPr>
              <a:t>www.kapnosairportshuttle.com</a:t>
            </a:r>
            <a:r>
              <a:rPr lang="en-US" altLang="en-US" dirty="0">
                <a:solidFill>
                  <a:schemeClr val="accent2"/>
                </a:solidFill>
                <a:latin typeface="+mn-lt"/>
                <a:ea typeface="+mn-ea"/>
                <a:cs typeface="+mn-cs"/>
              </a:rPr>
              <a:t>. </a:t>
            </a:r>
            <a:br>
              <a:rPr lang="en-US" altLang="en-US" dirty="0">
                <a:solidFill>
                  <a:schemeClr val="accent2"/>
                </a:solidFill>
                <a:latin typeface="+mn-lt"/>
                <a:ea typeface="+mn-ea"/>
                <a:cs typeface="+mn-cs"/>
              </a:rPr>
            </a:br>
            <a:r>
              <a:rPr lang="en-GB" altLang="en-US" dirty="0">
                <a:solidFill>
                  <a:schemeClr val="accent2"/>
                </a:solidFill>
                <a:latin typeface="+mn-lt"/>
                <a:ea typeface="+mn-ea"/>
                <a:cs typeface="+mn-cs"/>
              </a:rPr>
              <a:t>A one-way ticket costs €16.00. </a:t>
            </a:r>
          </a:p>
          <a:p>
            <a:pPr marL="535305" lvl="2" indent="-182880">
              <a:lnSpc>
                <a:spcPct val="90000"/>
              </a:lnSpc>
              <a:spcBef>
                <a:spcPct val="20000"/>
              </a:spcBef>
              <a:buClr>
                <a:schemeClr val="accent1"/>
              </a:buClr>
              <a:buSzPct val="85000"/>
              <a:buFont typeface="Arial" pitchFamily="34" charset="0"/>
              <a:buChar char="•"/>
            </a:pPr>
            <a:r>
              <a:rPr lang="en-US" altLang="en-US" sz="2000" b="1" dirty="0">
                <a:solidFill>
                  <a:schemeClr val="accent2"/>
                </a:solidFill>
                <a:latin typeface="+mn-lt"/>
                <a:ea typeface="+mn-ea"/>
                <a:cs typeface="+mn-cs"/>
              </a:rPr>
              <a:t>Bus:</a:t>
            </a:r>
            <a:r>
              <a:rPr lang="en-US" altLang="en-US" sz="2000" b="1" dirty="0">
                <a:solidFill>
                  <a:schemeClr val="tx1"/>
                </a:solidFill>
                <a:latin typeface="+mn-lt"/>
                <a:ea typeface="+mn-ea"/>
                <a:cs typeface="+mn-cs"/>
              </a:rPr>
              <a:t> </a:t>
            </a:r>
            <a:r>
              <a:rPr lang="en-US" altLang="en-US" dirty="0">
                <a:solidFill>
                  <a:schemeClr val="accent2"/>
                </a:solidFill>
                <a:latin typeface="+mn-lt"/>
                <a:ea typeface="+mn-ea"/>
                <a:cs typeface="+mn-cs"/>
              </a:rPr>
              <a:t>Firstly, use the public bus route 613 from </a:t>
            </a:r>
            <a:r>
              <a:rPr lang="en-US" altLang="en-US" dirty="0" err="1">
                <a:solidFill>
                  <a:schemeClr val="accent2"/>
                </a:solidFill>
                <a:latin typeface="+mn-lt"/>
                <a:ea typeface="+mn-ea"/>
                <a:cs typeface="+mn-cs"/>
              </a:rPr>
              <a:t>Paphos</a:t>
            </a:r>
            <a:r>
              <a:rPr lang="en-US" altLang="en-US" dirty="0">
                <a:solidFill>
                  <a:schemeClr val="accent2"/>
                </a:solidFill>
                <a:latin typeface="+mn-lt"/>
                <a:ea typeface="+mn-ea"/>
                <a:cs typeface="+mn-cs"/>
              </a:rPr>
              <a:t> Airport to reach </a:t>
            </a:r>
            <a:r>
              <a:rPr lang="en-US" altLang="en-US" dirty="0" err="1">
                <a:solidFill>
                  <a:schemeClr val="accent2"/>
                </a:solidFill>
                <a:latin typeface="+mn-lt"/>
                <a:ea typeface="+mn-ea"/>
                <a:cs typeface="+mn-cs"/>
              </a:rPr>
              <a:t>Pervola-Karavela</a:t>
            </a:r>
            <a:r>
              <a:rPr lang="en-US" altLang="en-US" dirty="0">
                <a:solidFill>
                  <a:schemeClr val="accent2"/>
                </a:solidFill>
                <a:latin typeface="+mn-lt"/>
                <a:ea typeface="+mn-ea"/>
                <a:cs typeface="+mn-cs"/>
              </a:rPr>
              <a:t> Station (</a:t>
            </a:r>
            <a:r>
              <a:rPr lang="en-US" altLang="en-US" dirty="0">
                <a:solidFill>
                  <a:schemeClr val="accent2"/>
                </a:solidFill>
                <a:latin typeface="+mn-lt"/>
                <a:ea typeface="+mn-ea"/>
                <a:cs typeface="+mn-cs"/>
                <a:hlinkClick r:id="rId4"/>
              </a:rPr>
              <a:t>www.pafosbuses.com/en</a:t>
            </a:r>
            <a:r>
              <a:rPr lang="en-US" altLang="en-US" dirty="0">
                <a:solidFill>
                  <a:schemeClr val="accent2"/>
                </a:solidFill>
                <a:latin typeface="+mn-lt"/>
                <a:ea typeface="+mn-ea"/>
                <a:cs typeface="+mn-cs"/>
              </a:rPr>
              <a:t>). Then from </a:t>
            </a:r>
            <a:r>
              <a:rPr lang="en-US" altLang="en-US" dirty="0" err="1">
                <a:solidFill>
                  <a:schemeClr val="accent2"/>
                </a:solidFill>
                <a:latin typeface="+mn-lt"/>
                <a:ea typeface="+mn-ea"/>
                <a:cs typeface="+mn-cs"/>
              </a:rPr>
              <a:t>Pervola-Karavela</a:t>
            </a:r>
            <a:r>
              <a:rPr lang="en-US" altLang="en-US" dirty="0">
                <a:solidFill>
                  <a:schemeClr val="accent2"/>
                </a:solidFill>
                <a:latin typeface="+mn-lt"/>
                <a:ea typeface="+mn-ea"/>
                <a:cs typeface="+mn-cs"/>
              </a:rPr>
              <a:t> Station take the Public Bus Company "Intercity Buses": www.intercity-buses.com to get to Nicosia (</a:t>
            </a:r>
            <a:r>
              <a:rPr lang="en-US" altLang="en-US" dirty="0" err="1">
                <a:solidFill>
                  <a:schemeClr val="accent2"/>
                </a:solidFill>
                <a:latin typeface="+mn-lt"/>
                <a:ea typeface="+mn-ea"/>
                <a:cs typeface="+mn-cs"/>
              </a:rPr>
              <a:t>Solomou</a:t>
            </a:r>
            <a:r>
              <a:rPr lang="en-US" altLang="en-US" dirty="0">
                <a:solidFill>
                  <a:schemeClr val="accent2"/>
                </a:solidFill>
                <a:latin typeface="+mn-lt"/>
                <a:ea typeface="+mn-ea"/>
                <a:cs typeface="+mn-cs"/>
              </a:rPr>
              <a:t> Square Station, this is in the city center).</a:t>
            </a:r>
          </a:p>
        </p:txBody>
      </p:sp>
    </p:spTree>
    <p:extLst>
      <p:ext uri="{BB962C8B-B14F-4D97-AF65-F5344CB8AC3E}">
        <p14:creationId xmlns:p14="http://schemas.microsoft.com/office/powerpoint/2010/main" val="43199944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2"/>
          <p:cNvSpPr txBox="1">
            <a:spLocks noChangeArrowheads="1"/>
          </p:cNvSpPr>
          <p:nvPr/>
        </p:nvSpPr>
        <p:spPr bwMode="auto">
          <a:xfrm>
            <a:off x="457200" y="944562"/>
            <a:ext cx="8229600" cy="960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1pPr>
            <a:lvl2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2pPr>
            <a:lvl3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9pPr>
          </a:lstStyle>
          <a:p>
            <a:pPr algn="ctr">
              <a:buClrTx/>
            </a:pPr>
            <a:r>
              <a:rPr lang="en-GB" altLang="en-US" sz="4000" b="1" dirty="0">
                <a:solidFill>
                  <a:schemeClr val="tx1"/>
                </a:solidFill>
              </a:rPr>
              <a:t>Moving Around</a:t>
            </a:r>
          </a:p>
        </p:txBody>
      </p:sp>
      <p:sp>
        <p:nvSpPr>
          <p:cNvPr id="13316" name="Text Box 3"/>
          <p:cNvSpPr txBox="1">
            <a:spLocks noChangeArrowheads="1"/>
          </p:cNvSpPr>
          <p:nvPr/>
        </p:nvSpPr>
        <p:spPr bwMode="auto">
          <a:xfrm>
            <a:off x="468313" y="1785927"/>
            <a:ext cx="8229600" cy="46148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1313" indent="-341313">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1pPr>
            <a:lvl2pPr marL="668338" indent="-325438">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2pPr>
            <a:lvl3pPr marL="1020763" indent="-349250">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9pPr>
          </a:lstStyle>
          <a:p>
            <a:pPr marL="182880" lvl="1" indent="-182880" algn="just">
              <a:lnSpc>
                <a:spcPct val="90000"/>
              </a:lnSpc>
              <a:spcBef>
                <a:spcPct val="20000"/>
              </a:spcBef>
              <a:buClr>
                <a:schemeClr val="accent1"/>
              </a:buClr>
              <a:buSzPct val="85000"/>
              <a:buFont typeface="Arial" pitchFamily="34" charset="0"/>
              <a:buChar char="•"/>
            </a:pPr>
            <a:r>
              <a:rPr lang="en-US" altLang="en-US" sz="2000" b="1" dirty="0">
                <a:solidFill>
                  <a:schemeClr val="tx1"/>
                </a:solidFill>
              </a:rPr>
              <a:t>Taxi:</a:t>
            </a:r>
          </a:p>
          <a:p>
            <a:pPr marL="658368" lvl="1" indent="-246888" algn="just">
              <a:lnSpc>
                <a:spcPct val="80000"/>
              </a:lnSpc>
              <a:spcBef>
                <a:spcPts val="300"/>
              </a:spcBef>
              <a:buClr>
                <a:schemeClr val="accent2"/>
              </a:buClr>
              <a:buSzPct val="85000"/>
              <a:buFont typeface="Georgia"/>
              <a:buChar char="▫"/>
            </a:pPr>
            <a:r>
              <a:rPr lang="en-US" altLang="en-US" dirty="0">
                <a:solidFill>
                  <a:schemeClr val="accent2"/>
                </a:solidFill>
              </a:rPr>
              <a:t>Proposed Taxi Company: Dias Taxi Services – 22 262999, VIPS TAXI - 22 318318</a:t>
            </a:r>
          </a:p>
          <a:p>
            <a:pPr marL="658368" lvl="1" indent="-246888" algn="just">
              <a:lnSpc>
                <a:spcPct val="80000"/>
              </a:lnSpc>
              <a:spcBef>
                <a:spcPts val="300"/>
              </a:spcBef>
              <a:buClr>
                <a:schemeClr val="accent2"/>
              </a:buClr>
              <a:buSzPct val="85000"/>
              <a:buFont typeface="Georgia"/>
              <a:buChar char="▫"/>
            </a:pPr>
            <a:endParaRPr lang="en-US" altLang="en-US" dirty="0">
              <a:solidFill>
                <a:schemeClr val="tx1"/>
              </a:solidFill>
            </a:endParaRPr>
          </a:p>
          <a:p>
            <a:pPr marL="182880" lvl="1" indent="-182880" algn="just">
              <a:lnSpc>
                <a:spcPct val="90000"/>
              </a:lnSpc>
              <a:spcBef>
                <a:spcPct val="20000"/>
              </a:spcBef>
              <a:buClr>
                <a:schemeClr val="accent1"/>
              </a:buClr>
              <a:buSzPct val="85000"/>
              <a:buFont typeface="Arial" pitchFamily="34" charset="0"/>
              <a:buChar char="•"/>
            </a:pPr>
            <a:r>
              <a:rPr lang="en-US" altLang="en-US" sz="2000" b="1" dirty="0">
                <a:solidFill>
                  <a:schemeClr val="tx1"/>
                </a:solidFill>
              </a:rPr>
              <a:t>Public Transportation:</a:t>
            </a:r>
          </a:p>
          <a:p>
            <a:pPr marL="1010793" lvl="2" indent="-246888" algn="just">
              <a:lnSpc>
                <a:spcPct val="80000"/>
              </a:lnSpc>
              <a:spcBef>
                <a:spcPts val="300"/>
              </a:spcBef>
              <a:buClr>
                <a:schemeClr val="accent2"/>
              </a:buClr>
              <a:buSzPct val="85000"/>
              <a:buFont typeface="Georgia"/>
              <a:buChar char="▫"/>
            </a:pPr>
            <a:r>
              <a:rPr lang="en-US" altLang="en-US" dirty="0">
                <a:solidFill>
                  <a:schemeClr val="accent2"/>
                </a:solidFill>
              </a:rPr>
              <a:t>A list of all buses around Cyprus including night buses, rural buses and intercity buses can be found on "Cyprus by Bus" website at </a:t>
            </a:r>
            <a:r>
              <a:rPr lang="en-US" altLang="en-US" dirty="0">
                <a:solidFill>
                  <a:schemeClr val="accent2"/>
                </a:solidFill>
                <a:hlinkClick r:id="rId3"/>
              </a:rPr>
              <a:t>www.cyprusbybus.com</a:t>
            </a:r>
            <a:r>
              <a:rPr lang="en-US" altLang="en-US" dirty="0">
                <a:solidFill>
                  <a:schemeClr val="accent2"/>
                </a:solidFill>
              </a:rPr>
              <a:t>. The buses are separated by city while route details, timetables and maps are available for each route.</a:t>
            </a:r>
          </a:p>
          <a:p>
            <a:pPr marL="84455" indent="0" algn="just">
              <a:lnSpc>
                <a:spcPct val="80000"/>
              </a:lnSpc>
              <a:spcBef>
                <a:spcPts val="300"/>
              </a:spcBef>
              <a:buClr>
                <a:schemeClr val="accent2"/>
              </a:buClr>
              <a:buSzPct val="85000"/>
            </a:pPr>
            <a:endParaRPr lang="en-US" altLang="en-US" dirty="0">
              <a:solidFill>
                <a:schemeClr val="tx1"/>
              </a:solidFill>
            </a:endParaRPr>
          </a:p>
          <a:p>
            <a:pPr marL="331343" indent="-246888" algn="just">
              <a:lnSpc>
                <a:spcPct val="80000"/>
              </a:lnSpc>
              <a:spcBef>
                <a:spcPts val="300"/>
              </a:spcBef>
              <a:buClr>
                <a:schemeClr val="accent2"/>
              </a:buClr>
              <a:buSzPct val="85000"/>
              <a:buFont typeface="Georgia"/>
              <a:buChar char="▫"/>
            </a:pPr>
            <a:r>
              <a:rPr lang="en-US" altLang="en-US" sz="2000" b="1" dirty="0">
                <a:solidFill>
                  <a:schemeClr val="tx1"/>
                </a:solidFill>
              </a:rPr>
              <a:t>Cyprus Public Transport</a:t>
            </a:r>
          </a:p>
          <a:p>
            <a:pPr marL="1010793" lvl="2" indent="-246888" algn="just">
              <a:lnSpc>
                <a:spcPct val="80000"/>
              </a:lnSpc>
              <a:spcBef>
                <a:spcPts val="300"/>
              </a:spcBef>
              <a:buClr>
                <a:schemeClr val="accent2"/>
              </a:buClr>
              <a:buSzPct val="85000"/>
              <a:buFont typeface="Georgia"/>
              <a:buChar char="▫"/>
            </a:pPr>
            <a:r>
              <a:rPr lang="en-US" altLang="en-US" sz="2000" dirty="0">
                <a:solidFill>
                  <a:schemeClr val="accent2"/>
                </a:solidFill>
              </a:rPr>
              <a:t>Please visit the official website to view Nicosia routes: https://www.publictransport.com.cy/routes/page/routes-and-timetables</a:t>
            </a:r>
          </a:p>
          <a:p>
            <a:pPr marL="84455" indent="0" algn="just">
              <a:lnSpc>
                <a:spcPct val="80000"/>
              </a:lnSpc>
              <a:spcBef>
                <a:spcPts val="300"/>
              </a:spcBef>
              <a:buClr>
                <a:schemeClr val="accent2"/>
              </a:buClr>
              <a:buSzPct val="85000"/>
            </a:pPr>
            <a:endParaRPr lang="en-US" altLang="en-US" dirty="0">
              <a:solidFill>
                <a:schemeClr val="tx1"/>
              </a:solidFill>
            </a:endParaRPr>
          </a:p>
          <a:p>
            <a:pPr marL="182880" lvl="1" indent="-182880" algn="just">
              <a:lnSpc>
                <a:spcPct val="90000"/>
              </a:lnSpc>
              <a:spcBef>
                <a:spcPct val="20000"/>
              </a:spcBef>
              <a:buClr>
                <a:schemeClr val="accent1"/>
              </a:buClr>
              <a:buSzPct val="85000"/>
              <a:buFont typeface="Arial" pitchFamily="34" charset="0"/>
              <a:buChar char="•"/>
            </a:pPr>
            <a:r>
              <a:rPr lang="en-US" altLang="en-US" sz="2000" b="1" dirty="0">
                <a:solidFill>
                  <a:schemeClr val="tx1"/>
                </a:solidFill>
              </a:rPr>
              <a:t>Inner-city Bus Routes</a:t>
            </a:r>
          </a:p>
          <a:p>
            <a:pPr marL="1010793" lvl="2" indent="-246888" algn="just">
              <a:lnSpc>
                <a:spcPct val="80000"/>
              </a:lnSpc>
              <a:spcBef>
                <a:spcPts val="300"/>
              </a:spcBef>
              <a:buClr>
                <a:schemeClr val="accent2"/>
              </a:buClr>
              <a:buSzPct val="85000"/>
              <a:buFont typeface="Georgia"/>
              <a:buChar char="▫"/>
            </a:pPr>
            <a:r>
              <a:rPr lang="en-US" altLang="en-US" dirty="0">
                <a:solidFill>
                  <a:schemeClr val="accent2"/>
                </a:solidFill>
              </a:rPr>
              <a:t>Please visit the official website to view all routes between cities: </a:t>
            </a:r>
            <a:r>
              <a:rPr lang="en-US" altLang="en-US" dirty="0">
                <a:solidFill>
                  <a:schemeClr val="accent2"/>
                </a:solidFill>
                <a:hlinkClick r:id="rId4"/>
              </a:rPr>
              <a:t>https://intercity-buses.com/en/</a:t>
            </a:r>
            <a:r>
              <a:rPr lang="en-US" altLang="en-US" dirty="0">
                <a:solidFill>
                  <a:schemeClr val="accent2"/>
                </a:solidFill>
              </a:rPr>
              <a:t>. </a:t>
            </a:r>
          </a:p>
          <a:p>
            <a:pPr marL="658368" lvl="1" indent="-246888" algn="just">
              <a:lnSpc>
                <a:spcPct val="80000"/>
              </a:lnSpc>
              <a:spcBef>
                <a:spcPts val="300"/>
              </a:spcBef>
              <a:buClr>
                <a:schemeClr val="accent2"/>
              </a:buClr>
              <a:buSzPct val="85000"/>
              <a:buFont typeface="Georgia"/>
              <a:buChar char="▫"/>
            </a:pPr>
            <a:endParaRPr lang="en-US" altLang="en-US" dirty="0">
              <a:solidFill>
                <a:schemeClr val="accent2"/>
              </a:solidFill>
              <a:latin typeface="+mn-lt"/>
              <a:ea typeface="+mn-ea"/>
              <a:cs typeface="+mn-cs"/>
            </a:endParaRPr>
          </a:p>
        </p:txBody>
      </p:sp>
    </p:spTree>
    <p:extLst>
      <p:ext uri="{BB962C8B-B14F-4D97-AF65-F5344CB8AC3E}">
        <p14:creationId xmlns:p14="http://schemas.microsoft.com/office/powerpoint/2010/main" val="59005961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2"/>
          <p:cNvSpPr txBox="1">
            <a:spLocks noChangeArrowheads="1"/>
          </p:cNvSpPr>
          <p:nvPr/>
        </p:nvSpPr>
        <p:spPr bwMode="auto">
          <a:xfrm>
            <a:off x="457200" y="944562"/>
            <a:ext cx="8229600" cy="960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1pPr>
            <a:lvl2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2pPr>
            <a:lvl3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9pPr>
          </a:lstStyle>
          <a:p>
            <a:pPr algn="ctr">
              <a:buClrTx/>
            </a:pPr>
            <a:r>
              <a:rPr lang="en-GB" altLang="en-US" sz="4000" b="1" dirty="0">
                <a:solidFill>
                  <a:schemeClr val="tx1"/>
                </a:solidFill>
              </a:rPr>
              <a:t>General Information</a:t>
            </a:r>
          </a:p>
        </p:txBody>
      </p:sp>
      <p:sp>
        <p:nvSpPr>
          <p:cNvPr id="13316" name="Text Box 3"/>
          <p:cNvSpPr txBox="1">
            <a:spLocks noChangeArrowheads="1"/>
          </p:cNvSpPr>
          <p:nvPr/>
        </p:nvSpPr>
        <p:spPr bwMode="auto">
          <a:xfrm>
            <a:off x="468313" y="2076279"/>
            <a:ext cx="8229600" cy="43245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1313" indent="-341313">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1pPr>
            <a:lvl2pPr marL="668338" indent="-325438">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2pPr>
            <a:lvl3pPr marL="1020763" indent="-349250">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9pPr>
          </a:lstStyle>
          <a:p>
            <a:pPr marL="1010793" lvl="2" indent="-246888" algn="just">
              <a:lnSpc>
                <a:spcPct val="80000"/>
              </a:lnSpc>
              <a:spcBef>
                <a:spcPts val="300"/>
              </a:spcBef>
              <a:buClr>
                <a:schemeClr val="accent2"/>
              </a:buClr>
              <a:buSzPct val="85000"/>
              <a:buFont typeface="Georgia"/>
              <a:buChar char="▫"/>
            </a:pPr>
            <a:r>
              <a:rPr lang="en-US" altLang="en-US" dirty="0">
                <a:solidFill>
                  <a:schemeClr val="accent2"/>
                </a:solidFill>
                <a:latin typeface="+mn-lt"/>
                <a:ea typeface="+mn-ea"/>
                <a:cs typeface="+mn-cs"/>
              </a:rPr>
              <a:t>English is the second language and is widely spoken.</a:t>
            </a:r>
          </a:p>
          <a:p>
            <a:pPr marL="1010793" lvl="2" indent="-246888" algn="just">
              <a:lnSpc>
                <a:spcPct val="80000"/>
              </a:lnSpc>
              <a:spcBef>
                <a:spcPts val="300"/>
              </a:spcBef>
              <a:buClr>
                <a:schemeClr val="accent2"/>
              </a:buClr>
              <a:buSzPct val="85000"/>
              <a:buFont typeface="Georgia"/>
              <a:buChar char="▫"/>
            </a:pPr>
            <a:r>
              <a:rPr lang="en-US" altLang="en-US" dirty="0">
                <a:solidFill>
                  <a:schemeClr val="accent2"/>
                </a:solidFill>
                <a:latin typeface="+mn-lt"/>
                <a:ea typeface="+mn-ea"/>
                <a:cs typeface="+mn-cs"/>
              </a:rPr>
              <a:t>The </a:t>
            </a:r>
            <a:r>
              <a:rPr lang="en-US" altLang="en-US" b="1" i="1" dirty="0">
                <a:solidFill>
                  <a:schemeClr val="accent2"/>
                </a:solidFill>
                <a:latin typeface="+mn-lt"/>
                <a:ea typeface="+mn-ea"/>
                <a:cs typeface="+mn-cs"/>
              </a:rPr>
              <a:t>currency</a:t>
            </a:r>
            <a:r>
              <a:rPr lang="en-US" altLang="en-US" dirty="0">
                <a:solidFill>
                  <a:schemeClr val="accent2"/>
                </a:solidFill>
                <a:latin typeface="+mn-lt"/>
                <a:ea typeface="+mn-ea"/>
                <a:cs typeface="+mn-cs"/>
              </a:rPr>
              <a:t> of the Republic is </a:t>
            </a:r>
            <a:r>
              <a:rPr lang="en-US" altLang="en-US" b="1" i="1" dirty="0">
                <a:solidFill>
                  <a:schemeClr val="accent2"/>
                </a:solidFill>
                <a:latin typeface="+mn-lt"/>
                <a:ea typeface="+mn-ea"/>
                <a:cs typeface="+mn-cs"/>
              </a:rPr>
              <a:t>Euro</a:t>
            </a:r>
            <a:r>
              <a:rPr lang="en-US" altLang="en-US" dirty="0">
                <a:solidFill>
                  <a:schemeClr val="accent2"/>
                </a:solidFill>
                <a:latin typeface="+mn-lt"/>
                <a:ea typeface="+mn-ea"/>
                <a:cs typeface="+mn-cs"/>
              </a:rPr>
              <a:t>.</a:t>
            </a:r>
          </a:p>
          <a:p>
            <a:pPr marL="1010793" lvl="2" indent="-246888" algn="just">
              <a:lnSpc>
                <a:spcPct val="80000"/>
              </a:lnSpc>
              <a:spcBef>
                <a:spcPts val="300"/>
              </a:spcBef>
              <a:buClr>
                <a:schemeClr val="accent2"/>
              </a:buClr>
              <a:buSzPct val="85000"/>
              <a:buFont typeface="Georgia"/>
              <a:buChar char="▫"/>
            </a:pPr>
            <a:r>
              <a:rPr lang="en-US" altLang="en-US" dirty="0">
                <a:solidFill>
                  <a:schemeClr val="accent2"/>
                </a:solidFill>
                <a:latin typeface="+mn-lt"/>
                <a:ea typeface="+mn-ea"/>
                <a:cs typeface="+mn-cs"/>
              </a:rPr>
              <a:t>Banks in Cyprus open for the public from 08:30 to 12:30 midday. Certain banks in tourist areas open during the afternoon.</a:t>
            </a:r>
          </a:p>
          <a:p>
            <a:pPr marL="1010793" lvl="2" indent="-246888" algn="just">
              <a:lnSpc>
                <a:spcPct val="80000"/>
              </a:lnSpc>
              <a:spcBef>
                <a:spcPts val="300"/>
              </a:spcBef>
              <a:buClr>
                <a:schemeClr val="accent2"/>
              </a:buClr>
              <a:buSzPct val="85000"/>
              <a:buFont typeface="Georgia"/>
              <a:buChar char="▫"/>
            </a:pPr>
            <a:r>
              <a:rPr lang="en-US" altLang="en-US" dirty="0">
                <a:solidFill>
                  <a:schemeClr val="accent2"/>
                </a:solidFill>
                <a:latin typeface="+mn-lt"/>
                <a:ea typeface="+mn-ea"/>
                <a:cs typeface="+mn-cs"/>
              </a:rPr>
              <a:t>The voltage on the island is 240 Socket outlets are of flat 3 pin-type (same as in United Kingdom).</a:t>
            </a:r>
          </a:p>
          <a:p>
            <a:pPr marL="1010793" lvl="2" indent="-246888" algn="just">
              <a:lnSpc>
                <a:spcPct val="80000"/>
              </a:lnSpc>
              <a:spcBef>
                <a:spcPts val="300"/>
              </a:spcBef>
              <a:buClr>
                <a:schemeClr val="accent2"/>
              </a:buClr>
              <a:buSzPct val="85000"/>
              <a:buFont typeface="Georgia"/>
              <a:buChar char="▫"/>
            </a:pPr>
            <a:r>
              <a:rPr lang="en-US" altLang="en-US" dirty="0">
                <a:solidFill>
                  <a:schemeClr val="accent2"/>
                </a:solidFill>
                <a:latin typeface="+mn-lt"/>
                <a:ea typeface="+mn-ea"/>
                <a:cs typeface="+mn-cs"/>
              </a:rPr>
              <a:t>All types of medication are available in well stocked pharmacies all over Cyprus.</a:t>
            </a:r>
          </a:p>
          <a:p>
            <a:pPr marL="1010793" lvl="2" indent="-246888" algn="just">
              <a:lnSpc>
                <a:spcPct val="80000"/>
              </a:lnSpc>
              <a:spcBef>
                <a:spcPts val="300"/>
              </a:spcBef>
              <a:buClr>
                <a:schemeClr val="accent2"/>
              </a:buClr>
              <a:buSzPct val="85000"/>
              <a:buFont typeface="Georgia"/>
              <a:buChar char="▫"/>
            </a:pPr>
            <a:r>
              <a:rPr lang="en-US" altLang="en-US" dirty="0">
                <a:solidFill>
                  <a:schemeClr val="accent2"/>
                </a:solidFill>
                <a:latin typeface="+mn-lt"/>
                <a:ea typeface="+mn-ea"/>
                <a:cs typeface="+mn-cs"/>
              </a:rPr>
              <a:t>Telephone : Cyprus automatic telephone dialing system reaches 206 countries. </a:t>
            </a:r>
            <a:r>
              <a:rPr lang="en-US" altLang="en-US" dirty="0" err="1">
                <a:solidFill>
                  <a:schemeClr val="accent2"/>
                </a:solidFill>
                <a:latin typeface="+mn-lt"/>
                <a:ea typeface="+mn-ea"/>
                <a:cs typeface="+mn-cs"/>
              </a:rPr>
              <a:t>Telecards</a:t>
            </a:r>
            <a:r>
              <a:rPr lang="en-US" altLang="en-US" dirty="0">
                <a:solidFill>
                  <a:schemeClr val="accent2"/>
                </a:solidFill>
                <a:latin typeface="+mn-lt"/>
                <a:ea typeface="+mn-ea"/>
                <a:cs typeface="+mn-cs"/>
              </a:rPr>
              <a:t> can be purchased from Post Offices, kiosks and souvenir shops.</a:t>
            </a:r>
          </a:p>
          <a:p>
            <a:pPr marL="1010793" lvl="2" indent="-246888" algn="just">
              <a:lnSpc>
                <a:spcPct val="80000"/>
              </a:lnSpc>
              <a:spcBef>
                <a:spcPts val="300"/>
              </a:spcBef>
              <a:buClr>
                <a:schemeClr val="accent2"/>
              </a:buClr>
              <a:buSzPct val="85000"/>
              <a:buFont typeface="Georgia"/>
              <a:buChar char="▫"/>
            </a:pPr>
            <a:r>
              <a:rPr lang="en-US" altLang="en-US" dirty="0">
                <a:solidFill>
                  <a:schemeClr val="accent2"/>
                </a:solidFill>
                <a:latin typeface="+mn-lt"/>
                <a:ea typeface="+mn-ea"/>
                <a:cs typeface="+mn-cs"/>
              </a:rPr>
              <a:t>There are two international airports in Cyprus, at </a:t>
            </a:r>
            <a:r>
              <a:rPr lang="en-US" altLang="en-US" dirty="0" err="1">
                <a:solidFill>
                  <a:schemeClr val="accent2"/>
                </a:solidFill>
                <a:latin typeface="+mn-lt"/>
                <a:ea typeface="+mn-ea"/>
                <a:cs typeface="+mn-cs"/>
              </a:rPr>
              <a:t>Larnaca</a:t>
            </a:r>
            <a:r>
              <a:rPr lang="en-US" altLang="en-US" dirty="0">
                <a:solidFill>
                  <a:schemeClr val="accent2"/>
                </a:solidFill>
                <a:latin typeface="+mn-lt"/>
                <a:ea typeface="+mn-ea"/>
                <a:cs typeface="+mn-cs"/>
              </a:rPr>
              <a:t> and </a:t>
            </a:r>
            <a:r>
              <a:rPr lang="en-US" altLang="en-US" dirty="0" err="1">
                <a:solidFill>
                  <a:schemeClr val="accent2"/>
                </a:solidFill>
                <a:latin typeface="+mn-lt"/>
                <a:ea typeface="+mn-ea"/>
                <a:cs typeface="+mn-cs"/>
              </a:rPr>
              <a:t>Pafos</a:t>
            </a:r>
            <a:r>
              <a:rPr lang="en-US" altLang="en-US" dirty="0">
                <a:solidFill>
                  <a:schemeClr val="accent2"/>
                </a:solidFill>
                <a:latin typeface="+mn-lt"/>
                <a:ea typeface="+mn-ea"/>
                <a:cs typeface="+mn-cs"/>
              </a:rPr>
              <a:t>.</a:t>
            </a:r>
          </a:p>
          <a:p>
            <a:pPr marL="1010793" lvl="2" indent="-246888" algn="just">
              <a:lnSpc>
                <a:spcPct val="80000"/>
              </a:lnSpc>
              <a:spcBef>
                <a:spcPts val="300"/>
              </a:spcBef>
              <a:buClr>
                <a:schemeClr val="accent2"/>
              </a:buClr>
              <a:buSzPct val="85000"/>
              <a:buFont typeface="Georgia"/>
              <a:buChar char="▫"/>
            </a:pPr>
            <a:r>
              <a:rPr lang="en-US" altLang="en-US" dirty="0">
                <a:solidFill>
                  <a:schemeClr val="accent2"/>
                </a:solidFill>
                <a:latin typeface="+mn-lt"/>
                <a:ea typeface="+mn-ea"/>
                <a:cs typeface="+mn-cs"/>
              </a:rPr>
              <a:t>The two main ports are in </a:t>
            </a:r>
            <a:r>
              <a:rPr lang="en-US" altLang="en-US" dirty="0" err="1">
                <a:solidFill>
                  <a:schemeClr val="accent2"/>
                </a:solidFill>
                <a:latin typeface="+mn-lt"/>
                <a:ea typeface="+mn-ea"/>
                <a:cs typeface="+mn-cs"/>
              </a:rPr>
              <a:t>Lemesos</a:t>
            </a:r>
            <a:r>
              <a:rPr lang="en-US" altLang="en-US" dirty="0">
                <a:solidFill>
                  <a:schemeClr val="accent2"/>
                </a:solidFill>
                <a:latin typeface="+mn-lt"/>
                <a:ea typeface="+mn-ea"/>
                <a:cs typeface="+mn-cs"/>
              </a:rPr>
              <a:t> and </a:t>
            </a:r>
            <a:r>
              <a:rPr lang="en-US" altLang="en-US" dirty="0" err="1">
                <a:solidFill>
                  <a:schemeClr val="accent2"/>
                </a:solidFill>
                <a:latin typeface="+mn-lt"/>
                <a:ea typeface="+mn-ea"/>
                <a:cs typeface="+mn-cs"/>
              </a:rPr>
              <a:t>Larnaca</a:t>
            </a:r>
            <a:r>
              <a:rPr lang="en-US" altLang="en-US" dirty="0">
                <a:solidFill>
                  <a:schemeClr val="accent2"/>
                </a:solidFill>
                <a:latin typeface="+mn-lt"/>
                <a:ea typeface="+mn-ea"/>
                <a:cs typeface="+mn-cs"/>
              </a:rPr>
              <a:t>.</a:t>
            </a:r>
          </a:p>
          <a:p>
            <a:pPr marL="1010793" lvl="2" indent="-246888" algn="just">
              <a:lnSpc>
                <a:spcPct val="80000"/>
              </a:lnSpc>
              <a:spcBef>
                <a:spcPts val="300"/>
              </a:spcBef>
              <a:buClr>
                <a:schemeClr val="accent2"/>
              </a:buClr>
              <a:buSzPct val="85000"/>
              <a:buFont typeface="Georgia"/>
              <a:buChar char="▫"/>
            </a:pPr>
            <a:r>
              <a:rPr lang="en-US" altLang="en-US" dirty="0">
                <a:solidFill>
                  <a:schemeClr val="accent2"/>
                </a:solidFill>
                <a:latin typeface="+mn-lt"/>
                <a:ea typeface="+mn-ea"/>
                <a:cs typeface="+mn-cs"/>
              </a:rPr>
              <a:t>As from May 2004 Cyprus is a full member of the European Community.</a:t>
            </a:r>
          </a:p>
        </p:txBody>
      </p:sp>
    </p:spTree>
    <p:extLst>
      <p:ext uri="{BB962C8B-B14F-4D97-AF65-F5344CB8AC3E}">
        <p14:creationId xmlns:p14="http://schemas.microsoft.com/office/powerpoint/2010/main" val="228067442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2"/>
          <p:cNvSpPr txBox="1">
            <a:spLocks noChangeArrowheads="1"/>
          </p:cNvSpPr>
          <p:nvPr/>
        </p:nvSpPr>
        <p:spPr bwMode="auto">
          <a:xfrm>
            <a:off x="457200" y="944562"/>
            <a:ext cx="8229600" cy="960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1pPr>
            <a:lvl2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2pPr>
            <a:lvl3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9pPr>
          </a:lstStyle>
          <a:p>
            <a:pPr algn="ctr">
              <a:buClrTx/>
            </a:pPr>
            <a:r>
              <a:rPr lang="en-GB" altLang="en-US" sz="4000" b="1" dirty="0">
                <a:solidFill>
                  <a:schemeClr val="tx1"/>
                </a:solidFill>
              </a:rPr>
              <a:t>General Information</a:t>
            </a:r>
          </a:p>
        </p:txBody>
      </p:sp>
      <p:sp>
        <p:nvSpPr>
          <p:cNvPr id="13316" name="Text Box 3"/>
          <p:cNvSpPr txBox="1">
            <a:spLocks noChangeArrowheads="1"/>
          </p:cNvSpPr>
          <p:nvPr/>
        </p:nvSpPr>
        <p:spPr bwMode="auto">
          <a:xfrm>
            <a:off x="468313" y="2076279"/>
            <a:ext cx="8229600" cy="43245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1313" indent="-341313">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1pPr>
            <a:lvl2pPr marL="668338" indent="-325438">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2pPr>
            <a:lvl3pPr marL="1020763" indent="-349250">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9pPr>
          </a:lstStyle>
          <a:p>
            <a:pPr marL="182880" lvl="1" indent="-182880" algn="just">
              <a:lnSpc>
                <a:spcPct val="90000"/>
              </a:lnSpc>
              <a:spcBef>
                <a:spcPct val="20000"/>
              </a:spcBef>
              <a:buClr>
                <a:schemeClr val="accent1"/>
              </a:buClr>
              <a:buSzPct val="85000"/>
              <a:buFont typeface="Arial" pitchFamily="34" charset="0"/>
              <a:buChar char="•"/>
            </a:pPr>
            <a:r>
              <a:rPr lang="en-US" altLang="en-US" sz="2000" b="1" dirty="0">
                <a:solidFill>
                  <a:schemeClr val="tx1"/>
                </a:solidFill>
                <a:latin typeface="+mn-lt"/>
                <a:ea typeface="+mn-ea"/>
                <a:cs typeface="+mn-cs"/>
              </a:rPr>
              <a:t>Medical facilities</a:t>
            </a:r>
          </a:p>
          <a:p>
            <a:pPr marL="1010793" lvl="2" indent="-246888" algn="just">
              <a:lnSpc>
                <a:spcPct val="80000"/>
              </a:lnSpc>
              <a:spcBef>
                <a:spcPts val="300"/>
              </a:spcBef>
              <a:buClr>
                <a:schemeClr val="accent2"/>
              </a:buClr>
              <a:buSzPct val="85000"/>
              <a:buFont typeface="Georgia"/>
              <a:buChar char="▫"/>
            </a:pPr>
            <a:endParaRPr lang="en-US" altLang="en-US" dirty="0">
              <a:solidFill>
                <a:schemeClr val="accent2"/>
              </a:solidFill>
              <a:latin typeface="+mn-lt"/>
              <a:ea typeface="+mn-ea"/>
              <a:cs typeface="+mn-cs"/>
            </a:endParaRPr>
          </a:p>
          <a:p>
            <a:pPr marL="1010793" lvl="2" indent="-246888" algn="just">
              <a:lnSpc>
                <a:spcPct val="80000"/>
              </a:lnSpc>
              <a:spcBef>
                <a:spcPts val="300"/>
              </a:spcBef>
              <a:buClr>
                <a:schemeClr val="accent2"/>
              </a:buClr>
              <a:buSzPct val="85000"/>
              <a:buFont typeface="Georgia"/>
              <a:buChar char="▫"/>
            </a:pPr>
            <a:r>
              <a:rPr lang="en-US" altLang="en-US" dirty="0">
                <a:solidFill>
                  <a:schemeClr val="accent2"/>
                </a:solidFill>
                <a:latin typeface="+mn-lt"/>
                <a:ea typeface="+mn-ea"/>
                <a:cs typeface="+mn-cs"/>
              </a:rPr>
              <a:t>The health facilities in Cyprus are of a high standard. The latest technologies and operating techniques are standard practice, with heart bypass surgery and kidney transplantation operations routine in the island’s hospitals. The accident and emergency departments of all the hospitals are manned with English-speaking personnel, but it's advisable to seek the assistance of an interpreter for more complex medical matters. Emergency treatment in the Accident and Emergency department, is free to tourists.</a:t>
            </a:r>
          </a:p>
        </p:txBody>
      </p:sp>
    </p:spTree>
    <p:extLst>
      <p:ext uri="{BB962C8B-B14F-4D97-AF65-F5344CB8AC3E}">
        <p14:creationId xmlns:p14="http://schemas.microsoft.com/office/powerpoint/2010/main" val="5978670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2"/>
          <p:cNvSpPr txBox="1">
            <a:spLocks noChangeArrowheads="1"/>
          </p:cNvSpPr>
          <p:nvPr/>
        </p:nvSpPr>
        <p:spPr bwMode="auto">
          <a:xfrm>
            <a:off x="457200" y="944562"/>
            <a:ext cx="8229600" cy="960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1pPr>
            <a:lvl2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2pPr>
            <a:lvl3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9pPr>
          </a:lstStyle>
          <a:p>
            <a:pPr algn="ctr">
              <a:buClrTx/>
            </a:pPr>
            <a:r>
              <a:rPr lang="en-GB" altLang="en-US" sz="4000" b="1" dirty="0">
                <a:solidFill>
                  <a:schemeClr val="tx1"/>
                </a:solidFill>
              </a:rPr>
              <a:t>Museums</a:t>
            </a:r>
          </a:p>
        </p:txBody>
      </p:sp>
      <p:sp>
        <p:nvSpPr>
          <p:cNvPr id="13316" name="Text Box 3"/>
          <p:cNvSpPr txBox="1">
            <a:spLocks noChangeArrowheads="1"/>
          </p:cNvSpPr>
          <p:nvPr/>
        </p:nvSpPr>
        <p:spPr bwMode="auto">
          <a:xfrm>
            <a:off x="468313" y="2076279"/>
            <a:ext cx="8229600" cy="43245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1313" indent="-341313">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1pPr>
            <a:lvl2pPr marL="668338" indent="-325438">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2pPr>
            <a:lvl3pPr marL="1020763" indent="-349250">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9pPr>
          </a:lstStyle>
          <a:p>
            <a:pPr marL="182880" lvl="1" indent="-182880" algn="just">
              <a:lnSpc>
                <a:spcPct val="90000"/>
              </a:lnSpc>
              <a:spcBef>
                <a:spcPct val="20000"/>
              </a:spcBef>
              <a:buClr>
                <a:schemeClr val="accent1"/>
              </a:buClr>
              <a:buSzPct val="85000"/>
              <a:buFont typeface="Arial" pitchFamily="34" charset="0"/>
              <a:buChar char="•"/>
            </a:pPr>
            <a:r>
              <a:rPr lang="en-US" sz="2000" b="1" dirty="0">
                <a:solidFill>
                  <a:schemeClr val="tx1"/>
                </a:solidFill>
                <a:latin typeface="+mn-lt"/>
                <a:ea typeface="+mn-ea"/>
                <a:cs typeface="+mn-cs"/>
              </a:rPr>
              <a:t>Cyprus Museum</a:t>
            </a:r>
            <a:endParaRPr lang="en-US" altLang="en-US" sz="2000" b="1" dirty="0">
              <a:solidFill>
                <a:schemeClr val="tx1"/>
              </a:solidFill>
              <a:latin typeface="+mn-lt"/>
              <a:ea typeface="+mn-ea"/>
              <a:cs typeface="+mn-cs"/>
            </a:endParaRPr>
          </a:p>
          <a:p>
            <a:pPr marL="535305" lvl="2" indent="-182880" algn="just">
              <a:lnSpc>
                <a:spcPct val="90000"/>
              </a:lnSpc>
              <a:spcBef>
                <a:spcPct val="20000"/>
              </a:spcBef>
              <a:buClr>
                <a:schemeClr val="accent1"/>
              </a:buClr>
              <a:buSzPct val="85000"/>
              <a:buFont typeface="Arial" pitchFamily="34" charset="0"/>
              <a:buChar char="•"/>
            </a:pPr>
            <a:endParaRPr lang="en-US" altLang="en-US" dirty="0">
              <a:solidFill>
                <a:schemeClr val="accent2"/>
              </a:solidFill>
              <a:latin typeface="+mn-lt"/>
              <a:ea typeface="+mn-ea"/>
              <a:cs typeface="+mn-cs"/>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 y="3207913"/>
            <a:ext cx="1676400" cy="2725870"/>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19400" y="3577243"/>
            <a:ext cx="2438402" cy="1987210"/>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15000" y="3577243"/>
            <a:ext cx="1952263" cy="1987210"/>
          </a:xfrm>
          <a:prstGeom prst="rect">
            <a:avLst/>
          </a:prstGeom>
        </p:spPr>
      </p:pic>
    </p:spTree>
    <p:extLst>
      <p:ext uri="{BB962C8B-B14F-4D97-AF65-F5344CB8AC3E}">
        <p14:creationId xmlns:p14="http://schemas.microsoft.com/office/powerpoint/2010/main" val="74827424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4790002"/>
            <a:ext cx="6686550" cy="206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5" name="Text Box 2"/>
          <p:cNvSpPr txBox="1">
            <a:spLocks noChangeArrowheads="1"/>
          </p:cNvSpPr>
          <p:nvPr/>
        </p:nvSpPr>
        <p:spPr bwMode="auto">
          <a:xfrm>
            <a:off x="457200" y="944562"/>
            <a:ext cx="8229600" cy="960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1pPr>
            <a:lvl2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2pPr>
            <a:lvl3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9pPr>
          </a:lstStyle>
          <a:p>
            <a:pPr algn="ctr">
              <a:buClrTx/>
            </a:pPr>
            <a:r>
              <a:rPr lang="en-GB" altLang="en-US" sz="4000" b="1" dirty="0">
                <a:solidFill>
                  <a:srgbClr val="003300"/>
                </a:solidFill>
              </a:rPr>
              <a:t>Museums</a:t>
            </a:r>
          </a:p>
        </p:txBody>
      </p:sp>
      <p:sp>
        <p:nvSpPr>
          <p:cNvPr id="13316" name="Text Box 3"/>
          <p:cNvSpPr txBox="1">
            <a:spLocks noChangeArrowheads="1"/>
          </p:cNvSpPr>
          <p:nvPr/>
        </p:nvSpPr>
        <p:spPr bwMode="auto">
          <a:xfrm>
            <a:off x="468313" y="2076279"/>
            <a:ext cx="8229600" cy="43245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1313" indent="-341313">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1pPr>
            <a:lvl2pPr marL="668338" indent="-325438">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2pPr>
            <a:lvl3pPr marL="1020763" indent="-349250">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9pPr>
          </a:lstStyle>
          <a:p>
            <a:pPr marL="182880" lvl="1" indent="-182880" algn="just">
              <a:lnSpc>
                <a:spcPct val="90000"/>
              </a:lnSpc>
              <a:spcBef>
                <a:spcPct val="20000"/>
              </a:spcBef>
              <a:buClr>
                <a:schemeClr val="accent1"/>
              </a:buClr>
              <a:buSzPct val="85000"/>
              <a:buFont typeface="Arial" pitchFamily="34" charset="0"/>
              <a:buChar char="•"/>
            </a:pPr>
            <a:r>
              <a:rPr lang="en-US" sz="2000" b="1" dirty="0" err="1">
                <a:solidFill>
                  <a:schemeClr val="tx1"/>
                </a:solidFill>
                <a:latin typeface="+mn-lt"/>
                <a:ea typeface="+mn-ea"/>
                <a:cs typeface="+mn-cs"/>
              </a:rPr>
              <a:t>Leventis</a:t>
            </a:r>
            <a:r>
              <a:rPr lang="en-US" sz="2000" b="1" dirty="0">
                <a:solidFill>
                  <a:schemeClr val="tx1"/>
                </a:solidFill>
                <a:latin typeface="+mn-lt"/>
                <a:ea typeface="+mn-ea"/>
                <a:cs typeface="+mn-cs"/>
              </a:rPr>
              <a:t> Municipal Museum</a:t>
            </a:r>
            <a:endParaRPr lang="en-US" altLang="en-US" sz="2000" b="1" dirty="0">
              <a:solidFill>
                <a:schemeClr val="tx1"/>
              </a:solidFill>
              <a:latin typeface="+mn-lt"/>
              <a:ea typeface="+mn-ea"/>
              <a:cs typeface="+mn-cs"/>
            </a:endParaRPr>
          </a:p>
          <a:p>
            <a:pPr marL="535305" lvl="2" indent="-182880" algn="just">
              <a:lnSpc>
                <a:spcPct val="90000"/>
              </a:lnSpc>
              <a:spcBef>
                <a:spcPct val="20000"/>
              </a:spcBef>
              <a:buClr>
                <a:schemeClr val="accent1"/>
              </a:buClr>
              <a:buSzPct val="85000"/>
              <a:buFont typeface="Arial" pitchFamily="34" charset="0"/>
              <a:buChar char="•"/>
            </a:pPr>
            <a:endParaRPr lang="en-US" altLang="en-US" dirty="0">
              <a:solidFill>
                <a:schemeClr val="accent2"/>
              </a:solidFill>
              <a:latin typeface="+mn-lt"/>
              <a:ea typeface="+mn-ea"/>
              <a:cs typeface="+mn-cs"/>
            </a:endParaRPr>
          </a:p>
          <a:p>
            <a:pPr marL="535305" lvl="2" indent="-182880" algn="just">
              <a:lnSpc>
                <a:spcPct val="90000"/>
              </a:lnSpc>
              <a:spcBef>
                <a:spcPct val="20000"/>
              </a:spcBef>
              <a:buClr>
                <a:schemeClr val="accent1"/>
              </a:buClr>
              <a:buSzPct val="85000"/>
              <a:buFont typeface="Arial" pitchFamily="34" charset="0"/>
              <a:buChar char="•"/>
            </a:pPr>
            <a:r>
              <a:rPr lang="en-US" altLang="en-US" dirty="0">
                <a:solidFill>
                  <a:schemeClr val="accent2"/>
                </a:solidFill>
                <a:latin typeface="+mn-lt"/>
                <a:ea typeface="+mn-ea"/>
                <a:cs typeface="+mn-cs"/>
              </a:rPr>
              <a:t>Permanent Galleries</a:t>
            </a:r>
          </a:p>
          <a:p>
            <a:pPr marL="886142" lvl="3" indent="-182880" algn="just">
              <a:lnSpc>
                <a:spcPct val="90000"/>
              </a:lnSpc>
              <a:spcBef>
                <a:spcPct val="20000"/>
              </a:spcBef>
              <a:buClr>
                <a:schemeClr val="accent1"/>
              </a:buClr>
              <a:buSzPct val="85000"/>
              <a:buFont typeface="Arial" pitchFamily="34" charset="0"/>
              <a:buChar char="•"/>
            </a:pPr>
            <a:r>
              <a:rPr lang="en-US" altLang="en-US" dirty="0">
                <a:solidFill>
                  <a:schemeClr val="accent2"/>
                </a:solidFill>
                <a:latin typeface="+mn-lt"/>
                <a:ea typeface="+mn-ea"/>
                <a:cs typeface="+mn-cs"/>
              </a:rPr>
              <a:t>Ancient Times</a:t>
            </a:r>
          </a:p>
          <a:p>
            <a:pPr marL="886142" lvl="3" indent="-182880" algn="just">
              <a:lnSpc>
                <a:spcPct val="90000"/>
              </a:lnSpc>
              <a:spcBef>
                <a:spcPct val="20000"/>
              </a:spcBef>
              <a:buClr>
                <a:schemeClr val="accent1"/>
              </a:buClr>
              <a:buSzPct val="85000"/>
              <a:buFont typeface="Arial" pitchFamily="34" charset="0"/>
              <a:buChar char="•"/>
            </a:pPr>
            <a:r>
              <a:rPr lang="en-US" altLang="en-US" dirty="0">
                <a:solidFill>
                  <a:schemeClr val="accent2"/>
                </a:solidFill>
                <a:latin typeface="+mn-lt"/>
                <a:ea typeface="+mn-ea"/>
                <a:cs typeface="+mn-cs"/>
              </a:rPr>
              <a:t>Byzantine Period</a:t>
            </a:r>
          </a:p>
          <a:p>
            <a:pPr marL="886142" lvl="3" indent="-182880" algn="just">
              <a:lnSpc>
                <a:spcPct val="90000"/>
              </a:lnSpc>
              <a:spcBef>
                <a:spcPct val="20000"/>
              </a:spcBef>
              <a:buClr>
                <a:schemeClr val="accent1"/>
              </a:buClr>
              <a:buSzPct val="85000"/>
              <a:buFont typeface="Arial" pitchFamily="34" charset="0"/>
              <a:buChar char="•"/>
            </a:pPr>
            <a:r>
              <a:rPr lang="en-US" altLang="en-US" dirty="0">
                <a:solidFill>
                  <a:schemeClr val="accent2"/>
                </a:solidFill>
                <a:latin typeface="+mn-lt"/>
                <a:ea typeface="+mn-ea"/>
                <a:cs typeface="+mn-cs"/>
              </a:rPr>
              <a:t>Frankish Period</a:t>
            </a:r>
          </a:p>
          <a:p>
            <a:pPr marL="886142" lvl="3" indent="-182880" algn="just">
              <a:lnSpc>
                <a:spcPct val="90000"/>
              </a:lnSpc>
              <a:spcBef>
                <a:spcPct val="20000"/>
              </a:spcBef>
              <a:buClr>
                <a:schemeClr val="accent1"/>
              </a:buClr>
              <a:buSzPct val="85000"/>
              <a:buFont typeface="Arial" pitchFamily="34" charset="0"/>
              <a:buChar char="•"/>
            </a:pPr>
            <a:r>
              <a:rPr lang="en-US" altLang="en-US" dirty="0">
                <a:solidFill>
                  <a:schemeClr val="accent2"/>
                </a:solidFill>
                <a:latin typeface="+mn-lt"/>
                <a:ea typeface="+mn-ea"/>
                <a:cs typeface="+mn-cs"/>
              </a:rPr>
              <a:t>Venetian Period</a:t>
            </a:r>
          </a:p>
          <a:p>
            <a:pPr marL="886142" lvl="3" indent="-182880" algn="just">
              <a:lnSpc>
                <a:spcPct val="90000"/>
              </a:lnSpc>
              <a:spcBef>
                <a:spcPct val="20000"/>
              </a:spcBef>
              <a:buClr>
                <a:schemeClr val="accent1"/>
              </a:buClr>
              <a:buSzPct val="85000"/>
              <a:buFont typeface="Arial" pitchFamily="34" charset="0"/>
              <a:buChar char="•"/>
            </a:pPr>
            <a:r>
              <a:rPr lang="en-US" altLang="en-US" dirty="0">
                <a:solidFill>
                  <a:schemeClr val="accent2"/>
                </a:solidFill>
                <a:latin typeface="+mn-lt"/>
                <a:ea typeface="+mn-ea"/>
                <a:cs typeface="+mn-cs"/>
              </a:rPr>
              <a:t>Ottoman Period</a:t>
            </a:r>
          </a:p>
          <a:p>
            <a:pPr marL="886142" lvl="3" indent="-182880" algn="just">
              <a:lnSpc>
                <a:spcPct val="90000"/>
              </a:lnSpc>
              <a:spcBef>
                <a:spcPct val="20000"/>
              </a:spcBef>
              <a:buClr>
                <a:schemeClr val="accent1"/>
              </a:buClr>
              <a:buSzPct val="85000"/>
              <a:buFont typeface="Arial" pitchFamily="34" charset="0"/>
              <a:buChar char="•"/>
            </a:pPr>
            <a:r>
              <a:rPr lang="en-US" altLang="en-US" dirty="0">
                <a:solidFill>
                  <a:schemeClr val="accent2"/>
                </a:solidFill>
                <a:latin typeface="+mn-lt"/>
                <a:ea typeface="+mn-ea"/>
                <a:cs typeface="+mn-cs"/>
              </a:rPr>
              <a:t>British Rule</a:t>
            </a:r>
          </a:p>
          <a:p>
            <a:pPr marL="886142" lvl="3" indent="-182880" algn="just">
              <a:lnSpc>
                <a:spcPct val="90000"/>
              </a:lnSpc>
              <a:spcBef>
                <a:spcPct val="20000"/>
              </a:spcBef>
              <a:buClr>
                <a:schemeClr val="accent1"/>
              </a:buClr>
              <a:buSzPct val="85000"/>
              <a:buFont typeface="Arial" pitchFamily="34" charset="0"/>
              <a:buChar char="•"/>
            </a:pPr>
            <a:r>
              <a:rPr lang="en-US" altLang="en-US" dirty="0">
                <a:solidFill>
                  <a:schemeClr val="accent2"/>
                </a:solidFill>
                <a:latin typeface="+mn-lt"/>
                <a:ea typeface="+mn-ea"/>
                <a:cs typeface="+mn-cs"/>
              </a:rPr>
              <a:t>Nicosia 1960 until today</a:t>
            </a:r>
          </a:p>
        </p:txBody>
      </p:sp>
    </p:spTree>
    <p:extLst>
      <p:ext uri="{BB962C8B-B14F-4D97-AF65-F5344CB8AC3E}">
        <p14:creationId xmlns:p14="http://schemas.microsoft.com/office/powerpoint/2010/main" val="377959438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2"/>
          <p:cNvSpPr txBox="1">
            <a:spLocks noChangeArrowheads="1"/>
          </p:cNvSpPr>
          <p:nvPr/>
        </p:nvSpPr>
        <p:spPr bwMode="auto">
          <a:xfrm>
            <a:off x="457200" y="944562"/>
            <a:ext cx="8229600" cy="960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1pPr>
            <a:lvl2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2pPr>
            <a:lvl3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9pPr>
          </a:lstStyle>
          <a:p>
            <a:pPr algn="ctr">
              <a:buClrTx/>
            </a:pPr>
            <a:r>
              <a:rPr lang="en-GB" altLang="en-US" sz="4000" b="1" dirty="0">
                <a:solidFill>
                  <a:srgbClr val="003300"/>
                </a:solidFill>
              </a:rPr>
              <a:t>Museums</a:t>
            </a:r>
          </a:p>
        </p:txBody>
      </p:sp>
      <p:sp>
        <p:nvSpPr>
          <p:cNvPr id="13316" name="Text Box 3"/>
          <p:cNvSpPr txBox="1">
            <a:spLocks noChangeArrowheads="1"/>
          </p:cNvSpPr>
          <p:nvPr/>
        </p:nvSpPr>
        <p:spPr bwMode="auto">
          <a:xfrm>
            <a:off x="468313" y="2076279"/>
            <a:ext cx="8229600" cy="43245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1313" indent="-341313">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1pPr>
            <a:lvl2pPr marL="668338" indent="-325438">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2pPr>
            <a:lvl3pPr marL="1020763" indent="-349250">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9pPr>
          </a:lstStyle>
          <a:p>
            <a:pPr marL="182880" lvl="1" indent="-182880" algn="just">
              <a:lnSpc>
                <a:spcPct val="90000"/>
              </a:lnSpc>
              <a:spcBef>
                <a:spcPct val="20000"/>
              </a:spcBef>
              <a:buClr>
                <a:schemeClr val="accent1"/>
              </a:buClr>
              <a:buSzPct val="85000"/>
              <a:buFont typeface="Arial" pitchFamily="34" charset="0"/>
              <a:buChar char="•"/>
            </a:pPr>
            <a:r>
              <a:rPr lang="en-US" sz="2000" b="1" dirty="0" err="1">
                <a:solidFill>
                  <a:schemeClr val="tx1"/>
                </a:solidFill>
                <a:latin typeface="+mn-lt"/>
                <a:ea typeface="+mn-ea"/>
                <a:cs typeface="+mn-cs"/>
              </a:rPr>
              <a:t>Archibishop</a:t>
            </a:r>
            <a:r>
              <a:rPr lang="en-US" sz="2000" b="1" dirty="0">
                <a:solidFill>
                  <a:schemeClr val="tx1"/>
                </a:solidFill>
                <a:latin typeface="+mn-lt"/>
                <a:ea typeface="+mn-ea"/>
                <a:cs typeface="+mn-cs"/>
              </a:rPr>
              <a:t> </a:t>
            </a:r>
            <a:r>
              <a:rPr lang="en-US" sz="2000" b="1" dirty="0" err="1">
                <a:solidFill>
                  <a:schemeClr val="tx1"/>
                </a:solidFill>
                <a:latin typeface="+mn-lt"/>
                <a:ea typeface="+mn-ea"/>
                <a:cs typeface="+mn-cs"/>
              </a:rPr>
              <a:t>Makarios</a:t>
            </a:r>
            <a:r>
              <a:rPr lang="en-US" sz="2000" b="1" dirty="0">
                <a:solidFill>
                  <a:schemeClr val="tx1"/>
                </a:solidFill>
                <a:latin typeface="+mn-lt"/>
                <a:ea typeface="+mn-ea"/>
                <a:cs typeface="+mn-cs"/>
              </a:rPr>
              <a:t> III Foundation – Cultural Center (Byzantine Period)</a:t>
            </a:r>
            <a:endParaRPr lang="en-US" altLang="en-US" dirty="0">
              <a:solidFill>
                <a:schemeClr val="accent2"/>
              </a:solidFill>
              <a:latin typeface="+mn-lt"/>
              <a:ea typeface="+mn-ea"/>
              <a:cs typeface="+mn-cs"/>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2780680"/>
            <a:ext cx="5791200" cy="3848720"/>
          </a:xfrm>
          <a:prstGeom prst="rect">
            <a:avLst/>
          </a:prstGeom>
        </p:spPr>
      </p:pic>
    </p:spTree>
    <p:extLst>
      <p:ext uri="{BB962C8B-B14F-4D97-AF65-F5344CB8AC3E}">
        <p14:creationId xmlns:p14="http://schemas.microsoft.com/office/powerpoint/2010/main" val="305757135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2"/>
          <p:cNvSpPr txBox="1">
            <a:spLocks noChangeArrowheads="1"/>
          </p:cNvSpPr>
          <p:nvPr/>
        </p:nvSpPr>
        <p:spPr bwMode="auto">
          <a:xfrm>
            <a:off x="457200" y="939788"/>
            <a:ext cx="8229600" cy="960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1pPr>
            <a:lvl2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2pPr>
            <a:lvl3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9pPr>
          </a:lstStyle>
          <a:p>
            <a:pPr algn="ctr">
              <a:buClrTx/>
            </a:pPr>
            <a:r>
              <a:rPr lang="en-GB" altLang="en-US" sz="4000" b="1" dirty="0">
                <a:solidFill>
                  <a:schemeClr val="tx1"/>
                </a:solidFill>
              </a:rPr>
              <a:t>Art Galleries</a:t>
            </a:r>
          </a:p>
        </p:txBody>
      </p:sp>
      <p:sp>
        <p:nvSpPr>
          <p:cNvPr id="13316" name="Text Box 3"/>
          <p:cNvSpPr txBox="1">
            <a:spLocks noChangeArrowheads="1"/>
          </p:cNvSpPr>
          <p:nvPr/>
        </p:nvSpPr>
        <p:spPr bwMode="auto">
          <a:xfrm>
            <a:off x="468313" y="2076279"/>
            <a:ext cx="8229600" cy="43245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1313" indent="-341313">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1pPr>
            <a:lvl2pPr marL="668338" indent="-325438">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2pPr>
            <a:lvl3pPr marL="1020763" indent="-349250">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9pPr>
          </a:lstStyle>
          <a:p>
            <a:pPr marL="182880" lvl="1" indent="-182880" algn="just">
              <a:lnSpc>
                <a:spcPct val="90000"/>
              </a:lnSpc>
              <a:spcBef>
                <a:spcPct val="20000"/>
              </a:spcBef>
              <a:buClr>
                <a:schemeClr val="accent1"/>
              </a:buClr>
              <a:buSzPct val="85000"/>
              <a:buFont typeface="Arial" pitchFamily="34" charset="0"/>
              <a:buChar char="•"/>
            </a:pPr>
            <a:r>
              <a:rPr lang="en-US" altLang="en-US" sz="2000" b="1" dirty="0">
                <a:solidFill>
                  <a:schemeClr val="tx1"/>
                </a:solidFill>
                <a:latin typeface="+mn-lt"/>
                <a:ea typeface="+mn-ea"/>
                <a:cs typeface="+mn-cs"/>
              </a:rPr>
              <a:t>Art Galleries</a:t>
            </a:r>
          </a:p>
          <a:p>
            <a:pPr marL="535305" lvl="2" indent="-182880" algn="just">
              <a:lnSpc>
                <a:spcPct val="90000"/>
              </a:lnSpc>
              <a:spcBef>
                <a:spcPct val="20000"/>
              </a:spcBef>
              <a:buClr>
                <a:schemeClr val="accent1"/>
              </a:buClr>
              <a:buSzPct val="85000"/>
              <a:buFont typeface="Arial" pitchFamily="34" charset="0"/>
              <a:buChar char="•"/>
            </a:pPr>
            <a:endParaRPr lang="en-US" altLang="en-US" dirty="0">
              <a:solidFill>
                <a:schemeClr val="accent2"/>
              </a:solidFill>
              <a:latin typeface="+mn-lt"/>
              <a:ea typeface="+mn-ea"/>
              <a:cs typeface="+mn-cs"/>
            </a:endParaRPr>
          </a:p>
          <a:p>
            <a:pPr marL="535305" lvl="2" indent="-182880" algn="just">
              <a:lnSpc>
                <a:spcPct val="90000"/>
              </a:lnSpc>
              <a:spcBef>
                <a:spcPct val="20000"/>
              </a:spcBef>
              <a:buClr>
                <a:schemeClr val="accent1"/>
              </a:buClr>
              <a:buSzPct val="85000"/>
              <a:buFont typeface="Arial" pitchFamily="34" charset="0"/>
              <a:buChar char="•"/>
            </a:pPr>
            <a:r>
              <a:rPr lang="en-US" altLang="en-US" dirty="0" err="1">
                <a:solidFill>
                  <a:schemeClr val="accent2"/>
                </a:solidFill>
                <a:latin typeface="+mn-lt"/>
                <a:ea typeface="+mn-ea"/>
                <a:cs typeface="+mn-cs"/>
              </a:rPr>
              <a:t>NiMAC</a:t>
            </a:r>
            <a:r>
              <a:rPr lang="en-US" altLang="en-US" dirty="0">
                <a:solidFill>
                  <a:schemeClr val="accent2"/>
                </a:solidFill>
                <a:latin typeface="+mn-lt"/>
                <a:ea typeface="+mn-ea"/>
                <a:cs typeface="+mn-cs"/>
              </a:rPr>
              <a:t>: Nicosia Municipal Arts Centre.</a:t>
            </a:r>
          </a:p>
          <a:p>
            <a:pPr marL="535305" lvl="2" indent="-182880" algn="just">
              <a:lnSpc>
                <a:spcPct val="90000"/>
              </a:lnSpc>
              <a:spcBef>
                <a:spcPct val="20000"/>
              </a:spcBef>
              <a:buClr>
                <a:schemeClr val="accent1"/>
              </a:buClr>
              <a:buSzPct val="85000"/>
              <a:buFont typeface="Arial" pitchFamily="34" charset="0"/>
              <a:buChar char="•"/>
            </a:pPr>
            <a:endParaRPr lang="en-US" altLang="en-US" dirty="0">
              <a:solidFill>
                <a:schemeClr val="accent2"/>
              </a:solidFill>
              <a:latin typeface="+mn-lt"/>
              <a:ea typeface="+mn-ea"/>
              <a:cs typeface="+mn-cs"/>
            </a:endParaRPr>
          </a:p>
          <a:p>
            <a:pPr marL="535305" lvl="2" indent="-182880" algn="just">
              <a:lnSpc>
                <a:spcPct val="90000"/>
              </a:lnSpc>
              <a:spcBef>
                <a:spcPct val="20000"/>
              </a:spcBef>
              <a:buClr>
                <a:schemeClr val="accent1"/>
              </a:buClr>
              <a:buSzPct val="85000"/>
              <a:buFont typeface="Arial" pitchFamily="34" charset="0"/>
              <a:buChar char="•"/>
            </a:pPr>
            <a:r>
              <a:rPr lang="en-US" altLang="en-US" dirty="0" err="1">
                <a:solidFill>
                  <a:schemeClr val="accent2"/>
                </a:solidFill>
                <a:latin typeface="+mn-lt"/>
                <a:ea typeface="+mn-ea"/>
                <a:cs typeface="+mn-cs"/>
              </a:rPr>
              <a:t>Leventis</a:t>
            </a:r>
            <a:r>
              <a:rPr lang="en-US" altLang="en-US" dirty="0">
                <a:solidFill>
                  <a:schemeClr val="accent2"/>
                </a:solidFill>
                <a:latin typeface="+mn-lt"/>
                <a:ea typeface="+mn-ea"/>
                <a:cs typeface="+mn-cs"/>
              </a:rPr>
              <a:t> Gallery.</a:t>
            </a:r>
          </a:p>
          <a:p>
            <a:pPr marL="535305" lvl="2" indent="-182880" algn="just">
              <a:lnSpc>
                <a:spcPct val="90000"/>
              </a:lnSpc>
              <a:spcBef>
                <a:spcPct val="20000"/>
              </a:spcBef>
              <a:buClr>
                <a:schemeClr val="accent1"/>
              </a:buClr>
              <a:buSzPct val="85000"/>
              <a:buFont typeface="Arial" pitchFamily="34" charset="0"/>
              <a:buChar char="•"/>
            </a:pPr>
            <a:endParaRPr lang="en-US" altLang="en-US" dirty="0">
              <a:solidFill>
                <a:schemeClr val="accent2"/>
              </a:solidFill>
              <a:latin typeface="+mn-lt"/>
              <a:ea typeface="+mn-ea"/>
              <a:cs typeface="+mn-cs"/>
            </a:endParaRPr>
          </a:p>
          <a:p>
            <a:pPr marL="535305" lvl="2" indent="-182880" algn="just">
              <a:lnSpc>
                <a:spcPct val="90000"/>
              </a:lnSpc>
              <a:spcBef>
                <a:spcPct val="20000"/>
              </a:spcBef>
              <a:buClr>
                <a:schemeClr val="accent1"/>
              </a:buClr>
              <a:buSzPct val="85000"/>
              <a:buFont typeface="Arial" pitchFamily="34" charset="0"/>
              <a:buChar char="•"/>
            </a:pPr>
            <a:r>
              <a:rPr lang="en-US" altLang="en-US" dirty="0">
                <a:solidFill>
                  <a:schemeClr val="accent2"/>
                </a:solidFill>
                <a:latin typeface="+mn-lt"/>
                <a:ea typeface="+mn-ea"/>
                <a:cs typeface="+mn-cs"/>
              </a:rPr>
              <a:t>State Gallery of Contemporary Art</a:t>
            </a:r>
            <a:r>
              <a:rPr lang="en-US" altLang="en-US" dirty="0">
                <a:ea typeface="+mn-ea"/>
                <a:cs typeface="+mn-cs"/>
              </a:rPr>
              <a:t>.</a:t>
            </a:r>
            <a:endParaRPr lang="en-US" dirty="0"/>
          </a:p>
        </p:txBody>
      </p:sp>
    </p:spTree>
    <p:extLst>
      <p:ext uri="{BB962C8B-B14F-4D97-AF65-F5344CB8AC3E}">
        <p14:creationId xmlns:p14="http://schemas.microsoft.com/office/powerpoint/2010/main" val="2808476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3"/>
          <p:cNvSpPr txBox="1">
            <a:spLocks noChangeArrowheads="1"/>
          </p:cNvSpPr>
          <p:nvPr/>
        </p:nvSpPr>
        <p:spPr bwMode="auto">
          <a:xfrm>
            <a:off x="468313" y="2076279"/>
            <a:ext cx="8229600" cy="43245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1313" indent="-341313">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1pPr>
            <a:lvl2pPr marL="668338" indent="-325438">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2pPr>
            <a:lvl3pPr marL="1020763" indent="-349250">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Droid Sans Fallback" charset="0"/>
                <a:cs typeface="Droid Sans Fallback" charset="0"/>
              </a:defRPr>
            </a:lvl9pPr>
          </a:lstStyle>
          <a:p>
            <a:pPr marL="182880" lvl="1" indent="-182880" algn="just">
              <a:lnSpc>
                <a:spcPct val="90000"/>
              </a:lnSpc>
              <a:spcBef>
                <a:spcPct val="20000"/>
              </a:spcBef>
              <a:buClr>
                <a:schemeClr val="accent1"/>
              </a:buClr>
              <a:buSzPct val="85000"/>
              <a:buFont typeface="Arial" pitchFamily="34" charset="0"/>
              <a:buChar char="•"/>
            </a:pPr>
            <a:r>
              <a:rPr lang="en-US" altLang="en-US" sz="2000" b="1" dirty="0">
                <a:solidFill>
                  <a:schemeClr val="tx1"/>
                </a:solidFill>
                <a:latin typeface="+mn-lt"/>
                <a:ea typeface="+mn-ea"/>
                <a:cs typeface="+mn-cs"/>
              </a:rPr>
              <a:t>Nicosia Old City Center</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40200"/>
            <a:ext cx="3962400" cy="26416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62000"/>
            <a:ext cx="7620000" cy="3386666"/>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79468" y="4161046"/>
            <a:ext cx="3697538" cy="2773154"/>
          </a:xfrm>
          <a:prstGeom prst="rect">
            <a:avLst/>
          </a:prstGeom>
        </p:spPr>
      </p:pic>
    </p:spTree>
    <p:extLst>
      <p:ext uri="{BB962C8B-B14F-4D97-AF65-F5344CB8AC3E}">
        <p14:creationId xmlns:p14="http://schemas.microsoft.com/office/powerpoint/2010/main" val="365488831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685800"/>
            <a:ext cx="4419600" cy="3310384"/>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9600" y="3955487"/>
            <a:ext cx="4724400" cy="2886414"/>
          </a:xfrm>
          <a:prstGeom prst="rect">
            <a:avLst/>
          </a:prstGeom>
        </p:spPr>
      </p:pic>
    </p:spTree>
    <p:extLst>
      <p:ext uri="{BB962C8B-B14F-4D97-AF65-F5344CB8AC3E}">
        <p14:creationId xmlns:p14="http://schemas.microsoft.com/office/powerpoint/2010/main" val="272647087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76145"/>
            <a:ext cx="3962400" cy="2765756"/>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160" y="609600"/>
            <a:ext cx="7406640" cy="332720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78499" y="4124380"/>
            <a:ext cx="4724400" cy="2669286"/>
          </a:xfrm>
          <a:prstGeom prst="rect">
            <a:avLst/>
          </a:prstGeom>
        </p:spPr>
      </p:pic>
    </p:spTree>
    <p:extLst>
      <p:ext uri="{BB962C8B-B14F-4D97-AF65-F5344CB8AC3E}">
        <p14:creationId xmlns:p14="http://schemas.microsoft.com/office/powerpoint/2010/main" val="301635901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762000"/>
            <a:ext cx="4152900" cy="242648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29100" y="762000"/>
            <a:ext cx="4910428" cy="3682822"/>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394" y="4019765"/>
            <a:ext cx="5029200" cy="2830722"/>
          </a:xfrm>
          <a:prstGeom prst="rect">
            <a:avLst/>
          </a:prstGeom>
        </p:spPr>
      </p:pic>
    </p:spTree>
    <p:extLst>
      <p:ext uri="{BB962C8B-B14F-4D97-AF65-F5344CB8AC3E}">
        <p14:creationId xmlns:p14="http://schemas.microsoft.com/office/powerpoint/2010/main" val="226876208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68" y="958049"/>
            <a:ext cx="4163568" cy="277907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4800" y="990600"/>
            <a:ext cx="5029200" cy="3327926"/>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099" y="4318296"/>
            <a:ext cx="4692202" cy="2615904"/>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06851" y="4295590"/>
            <a:ext cx="4555394" cy="2562410"/>
          </a:xfrm>
          <a:prstGeom prst="rect">
            <a:avLst/>
          </a:prstGeom>
        </p:spPr>
      </p:pic>
    </p:spTree>
    <p:extLst>
      <p:ext uri="{BB962C8B-B14F-4D97-AF65-F5344CB8AC3E}">
        <p14:creationId xmlns:p14="http://schemas.microsoft.com/office/powerpoint/2010/main" val="353397007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ext Box 2"/>
          <p:cNvSpPr txBox="1">
            <a:spLocks noChangeArrowheads="1"/>
          </p:cNvSpPr>
          <p:nvPr/>
        </p:nvSpPr>
        <p:spPr bwMode="auto">
          <a:xfrm>
            <a:off x="685800" y="2057400"/>
            <a:ext cx="7623175"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1pPr>
            <a:lvl2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2pPr>
            <a:lvl3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9pPr>
          </a:lstStyle>
          <a:p>
            <a:pPr algn="ctr" eaLnBrk="1" hangingPunct="1">
              <a:buClrTx/>
              <a:buFontTx/>
              <a:buNone/>
            </a:pPr>
            <a:r>
              <a:rPr lang="en-US" altLang="en-US" sz="4000" b="1" dirty="0">
                <a:solidFill>
                  <a:srgbClr val="003300"/>
                </a:solidFill>
                <a:latin typeface="+mj-lt"/>
              </a:rPr>
              <a:t>Thank you!</a:t>
            </a:r>
            <a:r>
              <a:rPr lang="en-US" altLang="en-US" sz="4000" dirty="0">
                <a:solidFill>
                  <a:srgbClr val="006633"/>
                </a:solidFill>
                <a:latin typeface="+mj-lt"/>
              </a:rPr>
              <a:t> </a:t>
            </a:r>
          </a:p>
        </p:txBody>
      </p:sp>
      <p:sp>
        <p:nvSpPr>
          <p:cNvPr id="27652" name="Text Box 3"/>
          <p:cNvSpPr txBox="1">
            <a:spLocks noChangeArrowheads="1"/>
          </p:cNvSpPr>
          <p:nvPr/>
        </p:nvSpPr>
        <p:spPr bwMode="auto">
          <a:xfrm>
            <a:off x="1584325" y="4679950"/>
            <a:ext cx="6002338" cy="52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spAutoFit/>
          </a:bodyPr>
          <a:lstStyle>
            <a:lvl1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1pPr>
            <a:lvl2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2pPr>
            <a:lvl3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3pPr>
            <a:lvl4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4pPr>
            <a:lvl5pPr>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roid Sans Fallback" charset="0"/>
                <a:cs typeface="Droid Sans Fallback" charset="0"/>
              </a:defRPr>
            </a:lvl9pPr>
          </a:lstStyle>
          <a:p>
            <a:pPr algn="ctr" eaLnBrk="1" hangingPunct="1">
              <a:spcBef>
                <a:spcPts val="1750"/>
              </a:spcBef>
              <a:buClrTx/>
              <a:buFontTx/>
              <a:buNone/>
            </a:pPr>
            <a:r>
              <a:rPr lang="en-US" altLang="en-US" sz="2800" b="1" dirty="0">
                <a:solidFill>
                  <a:srgbClr val="996600"/>
                </a:solidFill>
                <a:latin typeface="+mj-lt"/>
                <a:hlinkClick r:id="rId3"/>
              </a:rPr>
              <a:t>www.ucy.ac.cy/seit</a:t>
            </a: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29596" y="2971800"/>
            <a:ext cx="2911795" cy="1272454"/>
          </a:xfrm>
          <a:prstGeom prst="rect">
            <a:avLst/>
          </a:prstGeom>
        </p:spPr>
      </p:pic>
    </p:spTree>
    <p:extLst>
      <p:ext uri="{BB962C8B-B14F-4D97-AF65-F5344CB8AC3E}">
        <p14:creationId xmlns:p14="http://schemas.microsoft.com/office/powerpoint/2010/main" val="257056647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9511</TotalTime>
  <Words>956</Words>
  <Application>Microsoft Office PowerPoint</Application>
  <PresentationFormat>On-screen Show (4:3)</PresentationFormat>
  <Paragraphs>126</Paragraphs>
  <Slides>20</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Georgia</vt:lpstr>
      <vt:lpstr>Times New Roman</vt:lpstr>
      <vt:lpstr>Trebuchet MS</vt:lpstr>
      <vt:lpstr>Wingdings 2</vt:lpstr>
      <vt:lpstr>Urban</vt:lpstr>
      <vt:lpstr>DigiComPass  Conference – Nicosia, Cyprus 27-28 November 2024</vt:lpstr>
      <vt:lpstr>PowerPoint Presentation</vt:lpstr>
      <vt:lpstr>PowerPoint Presentation</vt:lpstr>
      <vt:lpstr>University of Cyprus</vt:lpstr>
      <vt:lpstr>UCY New Library by famous Jean Nouvel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gkely</dc:creator>
  <cp:lastModifiedBy>Constantinos Tsouris</cp:lastModifiedBy>
  <cp:revision>285</cp:revision>
  <dcterms:created xsi:type="dcterms:W3CDTF">2006-08-16T00:00:00Z</dcterms:created>
  <dcterms:modified xsi:type="dcterms:W3CDTF">2024-10-18T08:45:41Z</dcterms:modified>
</cp:coreProperties>
</file>